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60" r:id="rId1"/>
  </p:sldMasterIdLst>
  <p:notesMasterIdLst>
    <p:notesMasterId r:id="rId43"/>
  </p:notesMasterIdLst>
  <p:sldIdLst>
    <p:sldId id="284" r:id="rId2"/>
    <p:sldId id="256" r:id="rId3"/>
    <p:sldId id="270" r:id="rId4"/>
    <p:sldId id="267" r:id="rId5"/>
    <p:sldId id="271" r:id="rId6"/>
    <p:sldId id="268" r:id="rId7"/>
    <p:sldId id="259" r:id="rId8"/>
    <p:sldId id="297" r:id="rId9"/>
    <p:sldId id="260" r:id="rId10"/>
    <p:sldId id="261" r:id="rId11"/>
    <p:sldId id="301" r:id="rId12"/>
    <p:sldId id="264" r:id="rId13"/>
    <p:sldId id="266" r:id="rId14"/>
    <p:sldId id="265" r:id="rId15"/>
    <p:sldId id="305" r:id="rId16"/>
    <p:sldId id="306" r:id="rId17"/>
    <p:sldId id="302" r:id="rId18"/>
    <p:sldId id="299" r:id="rId19"/>
    <p:sldId id="300" r:id="rId20"/>
    <p:sldId id="272" r:id="rId21"/>
    <p:sldId id="273" r:id="rId22"/>
    <p:sldId id="274" r:id="rId23"/>
    <p:sldId id="275" r:id="rId24"/>
    <p:sldId id="276" r:id="rId25"/>
    <p:sldId id="295" r:id="rId26"/>
    <p:sldId id="277" r:id="rId27"/>
    <p:sldId id="278" r:id="rId28"/>
    <p:sldId id="280" r:id="rId29"/>
    <p:sldId id="303" r:id="rId30"/>
    <p:sldId id="304" r:id="rId31"/>
    <p:sldId id="285" r:id="rId32"/>
    <p:sldId id="293" r:id="rId33"/>
    <p:sldId id="294" r:id="rId34"/>
    <p:sldId id="296" r:id="rId35"/>
    <p:sldId id="292" r:id="rId36"/>
    <p:sldId id="286" r:id="rId37"/>
    <p:sldId id="288" r:id="rId38"/>
    <p:sldId id="289" r:id="rId39"/>
    <p:sldId id="287" r:id="rId40"/>
    <p:sldId id="290" r:id="rId41"/>
    <p:sldId id="258"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6325"/>
    <a:srgbClr val="29327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4660"/>
  </p:normalViewPr>
  <p:slideViewPr>
    <p:cSldViewPr>
      <p:cViewPr varScale="1">
        <p:scale>
          <a:sx n="68" d="100"/>
          <a:sy n="68" d="100"/>
        </p:scale>
        <p:origin x="-1440" y="24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963194-BD1A-4089-8E68-9592A0A2C3BC}" type="doc">
      <dgm:prSet loTypeId="urn:microsoft.com/office/officeart/2005/8/layout/pyramid4" loCatId="pyramid" qsTypeId="urn:microsoft.com/office/officeart/2005/8/quickstyle/simple1" qsCatId="simple" csTypeId="urn:microsoft.com/office/officeart/2005/8/colors/accent0_3" csCatId="mainScheme" phldr="1"/>
      <dgm:spPr/>
      <dgm:t>
        <a:bodyPr/>
        <a:lstStyle/>
        <a:p>
          <a:endParaRPr lang="de-DE"/>
        </a:p>
      </dgm:t>
    </dgm:pt>
    <dgm:pt modelId="{6C289BED-0B17-4AA4-AE04-CEC1EF0AE971}">
      <dgm:prSet phldrT="[Text]" custT="1"/>
      <dgm:spPr/>
      <dgm:t>
        <a:bodyPr/>
        <a:lstStyle/>
        <a:p>
          <a:r>
            <a:rPr lang="de-DE" sz="1400" dirty="0" smtClean="0"/>
            <a:t>Trade Unions</a:t>
          </a:r>
          <a:endParaRPr lang="de-DE" sz="1400" dirty="0"/>
        </a:p>
      </dgm:t>
    </dgm:pt>
    <dgm:pt modelId="{645425AB-1D6E-46B3-ACD8-CDD78D96B236}" type="parTrans" cxnId="{E0030654-0701-4315-AF88-74B5D9C351DC}">
      <dgm:prSet/>
      <dgm:spPr/>
      <dgm:t>
        <a:bodyPr/>
        <a:lstStyle/>
        <a:p>
          <a:endParaRPr lang="de-DE"/>
        </a:p>
      </dgm:t>
    </dgm:pt>
    <dgm:pt modelId="{D7B4FA14-F7CE-4067-A46D-6F2F4D8E10C2}" type="sibTrans" cxnId="{E0030654-0701-4315-AF88-74B5D9C351DC}">
      <dgm:prSet/>
      <dgm:spPr/>
      <dgm:t>
        <a:bodyPr/>
        <a:lstStyle/>
        <a:p>
          <a:endParaRPr lang="de-DE"/>
        </a:p>
      </dgm:t>
    </dgm:pt>
    <dgm:pt modelId="{F009C7D1-D4CD-459D-B6FB-3B1E93349699}">
      <dgm:prSet phldrT="[Text]" custT="1"/>
      <dgm:spPr/>
      <dgm:t>
        <a:bodyPr/>
        <a:lstStyle/>
        <a:p>
          <a:r>
            <a:rPr lang="de-DE" sz="1200" dirty="0" err="1" smtClean="0"/>
            <a:t>Coverage</a:t>
          </a:r>
          <a:r>
            <a:rPr lang="de-DE" sz="1200" dirty="0" smtClean="0"/>
            <a:t> + </a:t>
          </a:r>
          <a:r>
            <a:rPr lang="de-DE" sz="1200" dirty="0" err="1" smtClean="0"/>
            <a:t>centralizatoin</a:t>
          </a:r>
          <a:r>
            <a:rPr lang="de-DE" sz="1200" dirty="0" smtClean="0"/>
            <a:t> </a:t>
          </a:r>
          <a:r>
            <a:rPr lang="de-DE" sz="1200" dirty="0" err="1" smtClean="0"/>
            <a:t>of</a:t>
          </a:r>
          <a:r>
            <a:rPr lang="de-DE" sz="1200" dirty="0" smtClean="0"/>
            <a:t> </a:t>
          </a:r>
          <a:r>
            <a:rPr lang="de-DE" sz="1200" b="1" dirty="0" smtClean="0"/>
            <a:t>Collective </a:t>
          </a:r>
          <a:r>
            <a:rPr lang="de-DE" sz="1200" b="1" dirty="0" err="1" smtClean="0"/>
            <a:t>Bargaining</a:t>
          </a:r>
          <a:endParaRPr lang="de-DE" sz="1200" b="1" dirty="0"/>
        </a:p>
      </dgm:t>
    </dgm:pt>
    <dgm:pt modelId="{848E845D-7DBA-4553-A2A6-67B8273A7537}" type="parTrans" cxnId="{960AD7D6-03CA-4821-B39B-C60BB63269D0}">
      <dgm:prSet/>
      <dgm:spPr/>
      <dgm:t>
        <a:bodyPr/>
        <a:lstStyle/>
        <a:p>
          <a:endParaRPr lang="de-DE"/>
        </a:p>
      </dgm:t>
    </dgm:pt>
    <dgm:pt modelId="{A199D990-12DE-4B96-BAA7-428A90D7C150}" type="sibTrans" cxnId="{960AD7D6-03CA-4821-B39B-C60BB63269D0}">
      <dgm:prSet/>
      <dgm:spPr/>
      <dgm:t>
        <a:bodyPr/>
        <a:lstStyle/>
        <a:p>
          <a:endParaRPr lang="de-DE"/>
        </a:p>
      </dgm:t>
    </dgm:pt>
    <dgm:pt modelId="{22238F6E-927E-4FF1-BC32-32ABF9CD7664}">
      <dgm:prSet phldrT="[Text]" custT="1"/>
      <dgm:spPr/>
      <dgm:t>
        <a:bodyPr/>
        <a:lstStyle/>
        <a:p>
          <a:r>
            <a:rPr lang="de-DE" sz="1400" dirty="0" err="1" smtClean="0"/>
            <a:t>Employer´s</a:t>
          </a:r>
          <a:r>
            <a:rPr lang="de-DE" sz="1400" dirty="0" smtClean="0"/>
            <a:t> </a:t>
          </a:r>
          <a:r>
            <a:rPr lang="de-DE" sz="1400" dirty="0" err="1" smtClean="0"/>
            <a:t>Assocations</a:t>
          </a:r>
          <a:endParaRPr lang="de-DE" sz="1400" dirty="0"/>
        </a:p>
      </dgm:t>
    </dgm:pt>
    <dgm:pt modelId="{1A331CB5-E102-44F4-87F1-F474EB4E10DB}" type="parTrans" cxnId="{88FC60B4-47D9-4D43-B697-A275313133A8}">
      <dgm:prSet/>
      <dgm:spPr/>
      <dgm:t>
        <a:bodyPr/>
        <a:lstStyle/>
        <a:p>
          <a:endParaRPr lang="de-DE"/>
        </a:p>
      </dgm:t>
    </dgm:pt>
    <dgm:pt modelId="{8D362DF8-24D2-4DE2-8E5F-435195DE7E1E}" type="sibTrans" cxnId="{88FC60B4-47D9-4D43-B697-A275313133A8}">
      <dgm:prSet/>
      <dgm:spPr/>
      <dgm:t>
        <a:bodyPr/>
        <a:lstStyle/>
        <a:p>
          <a:endParaRPr lang="de-DE"/>
        </a:p>
      </dgm:t>
    </dgm:pt>
    <dgm:pt modelId="{CE636944-AC84-4EA6-A79E-8EF188425F15}">
      <dgm:prSet phldrT="[Text]"/>
      <dgm:spPr/>
      <dgm:t>
        <a:bodyPr/>
        <a:lstStyle/>
        <a:p>
          <a:r>
            <a:rPr lang="de-DE" dirty="0" err="1" smtClean="0"/>
            <a:t>Involvement</a:t>
          </a:r>
          <a:r>
            <a:rPr lang="de-DE" dirty="0" smtClean="0"/>
            <a:t> </a:t>
          </a:r>
          <a:r>
            <a:rPr lang="de-DE" dirty="0" err="1" smtClean="0"/>
            <a:t>of</a:t>
          </a:r>
          <a:r>
            <a:rPr lang="de-DE" dirty="0" smtClean="0"/>
            <a:t> </a:t>
          </a:r>
          <a:r>
            <a:rPr lang="de-DE" dirty="0" err="1" smtClean="0"/>
            <a:t>social</a:t>
          </a:r>
          <a:r>
            <a:rPr lang="de-DE" dirty="0" smtClean="0"/>
            <a:t> </a:t>
          </a:r>
          <a:r>
            <a:rPr lang="de-DE" dirty="0" err="1" smtClean="0"/>
            <a:t>partners</a:t>
          </a:r>
          <a:r>
            <a:rPr lang="de-DE" dirty="0" smtClean="0"/>
            <a:t> in </a:t>
          </a:r>
          <a:r>
            <a:rPr lang="de-DE" dirty="0" err="1" smtClean="0"/>
            <a:t>policy</a:t>
          </a:r>
          <a:r>
            <a:rPr lang="de-DE" dirty="0" smtClean="0"/>
            <a:t> </a:t>
          </a:r>
          <a:r>
            <a:rPr lang="de-DE" dirty="0" err="1" smtClean="0"/>
            <a:t>making</a:t>
          </a:r>
          <a:endParaRPr lang="de-DE" dirty="0"/>
        </a:p>
      </dgm:t>
    </dgm:pt>
    <dgm:pt modelId="{19485E1A-17C2-44F7-812A-FC8E6AD7EDEB}">
      <dgm:prSet phldrT="[Text]"/>
      <dgm:spPr/>
      <dgm:t>
        <a:bodyPr/>
        <a:lstStyle/>
        <a:p>
          <a:r>
            <a:rPr lang="de-DE" dirty="0" err="1" smtClean="0"/>
            <a:t>Policy</a:t>
          </a:r>
          <a:r>
            <a:rPr lang="de-DE" dirty="0" smtClean="0"/>
            <a:t> Making</a:t>
          </a:r>
          <a:endParaRPr lang="de-DE" dirty="0"/>
        </a:p>
      </dgm:t>
    </dgm:pt>
    <dgm:pt modelId="{339EADC8-27FF-4BF1-B8BF-30D66D2E48F9}" type="sibTrans" cxnId="{6BA62A33-C2C5-47EB-8957-907DE3DD232B}">
      <dgm:prSet/>
      <dgm:spPr/>
      <dgm:t>
        <a:bodyPr/>
        <a:lstStyle/>
        <a:p>
          <a:endParaRPr lang="de-DE"/>
        </a:p>
      </dgm:t>
    </dgm:pt>
    <dgm:pt modelId="{0305D6A6-2026-4519-8FDC-AEF569F7D483}" type="parTrans" cxnId="{6BA62A33-C2C5-47EB-8957-907DE3DD232B}">
      <dgm:prSet/>
      <dgm:spPr/>
      <dgm:t>
        <a:bodyPr/>
        <a:lstStyle/>
        <a:p>
          <a:endParaRPr lang="de-DE"/>
        </a:p>
      </dgm:t>
    </dgm:pt>
    <dgm:pt modelId="{310A6D26-6BF9-4EFD-A351-A79CDCE1366B}" type="sibTrans" cxnId="{7B428691-6CA4-44E2-A81F-A25E345D72F2}">
      <dgm:prSet/>
      <dgm:spPr/>
      <dgm:t>
        <a:bodyPr/>
        <a:lstStyle/>
        <a:p>
          <a:endParaRPr lang="de-DE"/>
        </a:p>
      </dgm:t>
    </dgm:pt>
    <dgm:pt modelId="{C54B7524-9C3B-4155-9DDD-084BC17BF9D8}" type="parTrans" cxnId="{7B428691-6CA4-44E2-A81F-A25E345D72F2}">
      <dgm:prSet/>
      <dgm:spPr/>
      <dgm:t>
        <a:bodyPr/>
        <a:lstStyle/>
        <a:p>
          <a:endParaRPr lang="de-DE"/>
        </a:p>
      </dgm:t>
    </dgm:pt>
    <dgm:pt modelId="{AA15BAD5-409E-449B-BFE6-422E8681E9CD}" type="pres">
      <dgm:prSet presAssocID="{BD963194-BD1A-4089-8E68-9592A0A2C3BC}" presName="compositeShape" presStyleCnt="0">
        <dgm:presLayoutVars>
          <dgm:chMax val="9"/>
          <dgm:dir/>
          <dgm:resizeHandles val="exact"/>
        </dgm:presLayoutVars>
      </dgm:prSet>
      <dgm:spPr/>
      <dgm:t>
        <a:bodyPr/>
        <a:lstStyle/>
        <a:p>
          <a:endParaRPr lang="de-DE"/>
        </a:p>
      </dgm:t>
    </dgm:pt>
    <dgm:pt modelId="{2D4C94DA-0721-444D-B75F-29A4512260CC}" type="pres">
      <dgm:prSet presAssocID="{BD963194-BD1A-4089-8E68-9592A0A2C3BC}" presName="triangle1" presStyleLbl="node1" presStyleIdx="0" presStyleCnt="4">
        <dgm:presLayoutVars>
          <dgm:bulletEnabled val="1"/>
        </dgm:presLayoutVars>
      </dgm:prSet>
      <dgm:spPr/>
      <dgm:t>
        <a:bodyPr/>
        <a:lstStyle/>
        <a:p>
          <a:endParaRPr lang="de-DE"/>
        </a:p>
      </dgm:t>
    </dgm:pt>
    <dgm:pt modelId="{017F34AB-0877-43E4-B748-E2D89ED42A95}" type="pres">
      <dgm:prSet presAssocID="{BD963194-BD1A-4089-8E68-9592A0A2C3BC}" presName="triangle2" presStyleLbl="node1" presStyleIdx="1" presStyleCnt="4">
        <dgm:presLayoutVars>
          <dgm:bulletEnabled val="1"/>
        </dgm:presLayoutVars>
      </dgm:prSet>
      <dgm:spPr/>
      <dgm:t>
        <a:bodyPr/>
        <a:lstStyle/>
        <a:p>
          <a:endParaRPr lang="de-DE"/>
        </a:p>
      </dgm:t>
    </dgm:pt>
    <dgm:pt modelId="{B4ED5CD2-897C-4A5F-BCC1-FD35F4C3981C}" type="pres">
      <dgm:prSet presAssocID="{BD963194-BD1A-4089-8E68-9592A0A2C3BC}" presName="triangle3" presStyleLbl="node1" presStyleIdx="2" presStyleCnt="4">
        <dgm:presLayoutVars>
          <dgm:bulletEnabled val="1"/>
        </dgm:presLayoutVars>
      </dgm:prSet>
      <dgm:spPr/>
      <dgm:t>
        <a:bodyPr/>
        <a:lstStyle/>
        <a:p>
          <a:endParaRPr lang="de-DE"/>
        </a:p>
      </dgm:t>
    </dgm:pt>
    <dgm:pt modelId="{D5CD19E1-806D-40E8-90E9-F74FD925A2D8}" type="pres">
      <dgm:prSet presAssocID="{BD963194-BD1A-4089-8E68-9592A0A2C3BC}" presName="triangle4" presStyleLbl="node1" presStyleIdx="3" presStyleCnt="4" custScaleX="113086">
        <dgm:presLayoutVars>
          <dgm:bulletEnabled val="1"/>
        </dgm:presLayoutVars>
      </dgm:prSet>
      <dgm:spPr/>
      <dgm:t>
        <a:bodyPr/>
        <a:lstStyle/>
        <a:p>
          <a:endParaRPr lang="de-DE"/>
        </a:p>
      </dgm:t>
    </dgm:pt>
  </dgm:ptLst>
  <dgm:cxnLst>
    <dgm:cxn modelId="{7B428691-6CA4-44E2-A81F-A25E345D72F2}" srcId="{19485E1A-17C2-44F7-812A-FC8E6AD7EDEB}" destId="{CE636944-AC84-4EA6-A79E-8EF188425F15}" srcOrd="0" destOrd="0" parTransId="{C54B7524-9C3B-4155-9DDD-084BC17BF9D8}" sibTransId="{310A6D26-6BF9-4EFD-A351-A79CDCE1366B}"/>
    <dgm:cxn modelId="{8961B792-8B64-4B53-AF12-B77F083239F5}" type="presOf" srcId="{22238F6E-927E-4FF1-BC32-32ABF9CD7664}" destId="{D5CD19E1-806D-40E8-90E9-F74FD925A2D8}" srcOrd="0" destOrd="0" presId="urn:microsoft.com/office/officeart/2005/8/layout/pyramid4"/>
    <dgm:cxn modelId="{6BA62A33-C2C5-47EB-8957-907DE3DD232B}" srcId="{BD963194-BD1A-4089-8E68-9592A0A2C3BC}" destId="{19485E1A-17C2-44F7-812A-FC8E6AD7EDEB}" srcOrd="0" destOrd="0" parTransId="{0305D6A6-2026-4519-8FDC-AEF569F7D483}" sibTransId="{339EADC8-27FF-4BF1-B8BF-30D66D2E48F9}"/>
    <dgm:cxn modelId="{17979B44-5D89-4D2E-BC12-D471C445BFFC}" type="presOf" srcId="{F009C7D1-D4CD-459D-B6FB-3B1E93349699}" destId="{B4ED5CD2-897C-4A5F-BCC1-FD35F4C3981C}" srcOrd="0" destOrd="0" presId="urn:microsoft.com/office/officeart/2005/8/layout/pyramid4"/>
    <dgm:cxn modelId="{212D749D-A338-4DFF-BF16-5432E234B9C9}" type="presOf" srcId="{BD963194-BD1A-4089-8E68-9592A0A2C3BC}" destId="{AA15BAD5-409E-449B-BFE6-422E8681E9CD}" srcOrd="0" destOrd="0" presId="urn:microsoft.com/office/officeart/2005/8/layout/pyramid4"/>
    <dgm:cxn modelId="{960AD7D6-03CA-4821-B39B-C60BB63269D0}" srcId="{BD963194-BD1A-4089-8E68-9592A0A2C3BC}" destId="{F009C7D1-D4CD-459D-B6FB-3B1E93349699}" srcOrd="2" destOrd="0" parTransId="{848E845D-7DBA-4553-A2A6-67B8273A7537}" sibTransId="{A199D990-12DE-4B96-BAA7-428A90D7C150}"/>
    <dgm:cxn modelId="{E0030654-0701-4315-AF88-74B5D9C351DC}" srcId="{BD963194-BD1A-4089-8E68-9592A0A2C3BC}" destId="{6C289BED-0B17-4AA4-AE04-CEC1EF0AE971}" srcOrd="1" destOrd="0" parTransId="{645425AB-1D6E-46B3-ACD8-CDD78D96B236}" sibTransId="{D7B4FA14-F7CE-4067-A46D-6F2F4D8E10C2}"/>
    <dgm:cxn modelId="{0D342B93-D74F-4A77-B1D6-19CD159D80BB}" type="presOf" srcId="{19485E1A-17C2-44F7-812A-FC8E6AD7EDEB}" destId="{2D4C94DA-0721-444D-B75F-29A4512260CC}" srcOrd="0" destOrd="0" presId="urn:microsoft.com/office/officeart/2005/8/layout/pyramid4"/>
    <dgm:cxn modelId="{9504D26D-1DA2-4FF6-B45F-1D4A0DF47BEA}" type="presOf" srcId="{6C289BED-0B17-4AA4-AE04-CEC1EF0AE971}" destId="{017F34AB-0877-43E4-B748-E2D89ED42A95}" srcOrd="0" destOrd="0" presId="urn:microsoft.com/office/officeart/2005/8/layout/pyramid4"/>
    <dgm:cxn modelId="{88FC60B4-47D9-4D43-B697-A275313133A8}" srcId="{BD963194-BD1A-4089-8E68-9592A0A2C3BC}" destId="{22238F6E-927E-4FF1-BC32-32ABF9CD7664}" srcOrd="3" destOrd="0" parTransId="{1A331CB5-E102-44F4-87F1-F474EB4E10DB}" sibTransId="{8D362DF8-24D2-4DE2-8E5F-435195DE7E1E}"/>
    <dgm:cxn modelId="{B6E5DBB5-9A42-4BF9-A2B8-9C68973F1002}" type="presOf" srcId="{CE636944-AC84-4EA6-A79E-8EF188425F15}" destId="{2D4C94DA-0721-444D-B75F-29A4512260CC}" srcOrd="0" destOrd="1" presId="urn:microsoft.com/office/officeart/2005/8/layout/pyramid4"/>
    <dgm:cxn modelId="{6608F4DB-BA47-4268-A6D9-5136BA11CC23}" type="presParOf" srcId="{AA15BAD5-409E-449B-BFE6-422E8681E9CD}" destId="{2D4C94DA-0721-444D-B75F-29A4512260CC}" srcOrd="0" destOrd="0" presId="urn:microsoft.com/office/officeart/2005/8/layout/pyramid4"/>
    <dgm:cxn modelId="{F172D260-45B6-42A3-9175-571C989F6481}" type="presParOf" srcId="{AA15BAD5-409E-449B-BFE6-422E8681E9CD}" destId="{017F34AB-0877-43E4-B748-E2D89ED42A95}" srcOrd="1" destOrd="0" presId="urn:microsoft.com/office/officeart/2005/8/layout/pyramid4"/>
    <dgm:cxn modelId="{F0B6A0B3-BA37-4E88-B13B-27C0DF383805}" type="presParOf" srcId="{AA15BAD5-409E-449B-BFE6-422E8681E9CD}" destId="{B4ED5CD2-897C-4A5F-BCC1-FD35F4C3981C}" srcOrd="2" destOrd="0" presId="urn:microsoft.com/office/officeart/2005/8/layout/pyramid4"/>
    <dgm:cxn modelId="{8D4981D0-E9BE-4E8D-964B-4E42B9680AB0}" type="presParOf" srcId="{AA15BAD5-409E-449B-BFE6-422E8681E9CD}" destId="{D5CD19E1-806D-40E8-90E9-F74FD925A2D8}" srcOrd="3" destOrd="0" presId="urn:microsoft.com/office/officeart/2005/8/layout/pyramid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963194-BD1A-4089-8E68-9592A0A2C3BC}" type="doc">
      <dgm:prSet loTypeId="urn:microsoft.com/office/officeart/2005/8/layout/pyramid4" loCatId="pyramid" qsTypeId="urn:microsoft.com/office/officeart/2005/8/quickstyle/simple1" qsCatId="simple" csTypeId="urn:microsoft.com/office/officeart/2005/8/colors/accent0_3" csCatId="mainScheme" phldr="1"/>
      <dgm:spPr/>
      <dgm:t>
        <a:bodyPr/>
        <a:lstStyle/>
        <a:p>
          <a:endParaRPr lang="de-DE"/>
        </a:p>
      </dgm:t>
    </dgm:pt>
    <dgm:pt modelId="{6C289BED-0B17-4AA4-AE04-CEC1EF0AE971}">
      <dgm:prSet phldrT="[Text]" custT="1"/>
      <dgm:spPr/>
      <dgm:t>
        <a:bodyPr/>
        <a:lstStyle/>
        <a:p>
          <a:r>
            <a:rPr lang="de-DE" sz="1400" dirty="0" smtClean="0"/>
            <a:t>Trade Unions</a:t>
          </a:r>
          <a:endParaRPr lang="de-DE" sz="1400" dirty="0"/>
        </a:p>
      </dgm:t>
    </dgm:pt>
    <dgm:pt modelId="{645425AB-1D6E-46B3-ACD8-CDD78D96B236}" type="parTrans" cxnId="{E0030654-0701-4315-AF88-74B5D9C351DC}">
      <dgm:prSet/>
      <dgm:spPr/>
      <dgm:t>
        <a:bodyPr/>
        <a:lstStyle/>
        <a:p>
          <a:endParaRPr lang="de-DE"/>
        </a:p>
      </dgm:t>
    </dgm:pt>
    <dgm:pt modelId="{D7B4FA14-F7CE-4067-A46D-6F2F4D8E10C2}" type="sibTrans" cxnId="{E0030654-0701-4315-AF88-74B5D9C351DC}">
      <dgm:prSet/>
      <dgm:spPr/>
      <dgm:t>
        <a:bodyPr/>
        <a:lstStyle/>
        <a:p>
          <a:endParaRPr lang="de-DE"/>
        </a:p>
      </dgm:t>
    </dgm:pt>
    <dgm:pt modelId="{F009C7D1-D4CD-459D-B6FB-3B1E93349699}">
      <dgm:prSet phldrT="[Text]" custT="1"/>
      <dgm:spPr/>
      <dgm:t>
        <a:bodyPr/>
        <a:lstStyle/>
        <a:p>
          <a:r>
            <a:rPr lang="de-DE" sz="1200" dirty="0" err="1" smtClean="0"/>
            <a:t>Coverage</a:t>
          </a:r>
          <a:r>
            <a:rPr lang="de-DE" sz="1200" dirty="0" smtClean="0"/>
            <a:t> + </a:t>
          </a:r>
          <a:r>
            <a:rPr lang="de-DE" sz="1200" dirty="0" err="1" smtClean="0"/>
            <a:t>centralizatoin</a:t>
          </a:r>
          <a:r>
            <a:rPr lang="de-DE" sz="1200" dirty="0" smtClean="0"/>
            <a:t> </a:t>
          </a:r>
          <a:r>
            <a:rPr lang="de-DE" sz="1200" dirty="0" err="1" smtClean="0"/>
            <a:t>of</a:t>
          </a:r>
          <a:r>
            <a:rPr lang="de-DE" sz="1200" dirty="0" smtClean="0"/>
            <a:t> </a:t>
          </a:r>
          <a:r>
            <a:rPr lang="de-DE" sz="1200" b="1" dirty="0" smtClean="0"/>
            <a:t>Collective </a:t>
          </a:r>
          <a:r>
            <a:rPr lang="de-DE" sz="1200" b="1" dirty="0" err="1" smtClean="0"/>
            <a:t>Bargaining</a:t>
          </a:r>
          <a:endParaRPr lang="de-DE" sz="1200" b="1" dirty="0"/>
        </a:p>
      </dgm:t>
    </dgm:pt>
    <dgm:pt modelId="{848E845D-7DBA-4553-A2A6-67B8273A7537}" type="parTrans" cxnId="{960AD7D6-03CA-4821-B39B-C60BB63269D0}">
      <dgm:prSet/>
      <dgm:spPr/>
      <dgm:t>
        <a:bodyPr/>
        <a:lstStyle/>
        <a:p>
          <a:endParaRPr lang="de-DE"/>
        </a:p>
      </dgm:t>
    </dgm:pt>
    <dgm:pt modelId="{A199D990-12DE-4B96-BAA7-428A90D7C150}" type="sibTrans" cxnId="{960AD7D6-03CA-4821-B39B-C60BB63269D0}">
      <dgm:prSet/>
      <dgm:spPr/>
      <dgm:t>
        <a:bodyPr/>
        <a:lstStyle/>
        <a:p>
          <a:endParaRPr lang="de-DE"/>
        </a:p>
      </dgm:t>
    </dgm:pt>
    <dgm:pt modelId="{22238F6E-927E-4FF1-BC32-32ABF9CD7664}">
      <dgm:prSet phldrT="[Text]" custT="1"/>
      <dgm:spPr/>
      <dgm:t>
        <a:bodyPr/>
        <a:lstStyle/>
        <a:p>
          <a:r>
            <a:rPr lang="de-DE" sz="1400" dirty="0" err="1" smtClean="0"/>
            <a:t>Employer´s</a:t>
          </a:r>
          <a:r>
            <a:rPr lang="de-DE" sz="1400" dirty="0" smtClean="0"/>
            <a:t> </a:t>
          </a:r>
          <a:r>
            <a:rPr lang="de-DE" sz="1400" dirty="0" err="1" smtClean="0"/>
            <a:t>Assocations</a:t>
          </a:r>
          <a:endParaRPr lang="de-DE" sz="1400" dirty="0"/>
        </a:p>
      </dgm:t>
    </dgm:pt>
    <dgm:pt modelId="{1A331CB5-E102-44F4-87F1-F474EB4E10DB}" type="parTrans" cxnId="{88FC60B4-47D9-4D43-B697-A275313133A8}">
      <dgm:prSet/>
      <dgm:spPr/>
      <dgm:t>
        <a:bodyPr/>
        <a:lstStyle/>
        <a:p>
          <a:endParaRPr lang="de-DE"/>
        </a:p>
      </dgm:t>
    </dgm:pt>
    <dgm:pt modelId="{8D362DF8-24D2-4DE2-8E5F-435195DE7E1E}" type="sibTrans" cxnId="{88FC60B4-47D9-4D43-B697-A275313133A8}">
      <dgm:prSet/>
      <dgm:spPr/>
      <dgm:t>
        <a:bodyPr/>
        <a:lstStyle/>
        <a:p>
          <a:endParaRPr lang="de-DE"/>
        </a:p>
      </dgm:t>
    </dgm:pt>
    <dgm:pt modelId="{CE636944-AC84-4EA6-A79E-8EF188425F15}">
      <dgm:prSet phldrT="[Text]"/>
      <dgm:spPr/>
      <dgm:t>
        <a:bodyPr/>
        <a:lstStyle/>
        <a:p>
          <a:r>
            <a:rPr lang="de-DE" dirty="0" err="1" smtClean="0"/>
            <a:t>Involvement</a:t>
          </a:r>
          <a:r>
            <a:rPr lang="de-DE" dirty="0" smtClean="0"/>
            <a:t> </a:t>
          </a:r>
          <a:r>
            <a:rPr lang="de-DE" dirty="0" err="1" smtClean="0"/>
            <a:t>of</a:t>
          </a:r>
          <a:r>
            <a:rPr lang="de-DE" dirty="0" smtClean="0"/>
            <a:t> </a:t>
          </a:r>
          <a:r>
            <a:rPr lang="de-DE" dirty="0" err="1" smtClean="0"/>
            <a:t>social</a:t>
          </a:r>
          <a:r>
            <a:rPr lang="de-DE" dirty="0" smtClean="0"/>
            <a:t> </a:t>
          </a:r>
          <a:r>
            <a:rPr lang="de-DE" dirty="0" err="1" smtClean="0"/>
            <a:t>partners</a:t>
          </a:r>
          <a:r>
            <a:rPr lang="de-DE" dirty="0" smtClean="0"/>
            <a:t> in </a:t>
          </a:r>
          <a:r>
            <a:rPr lang="de-DE" dirty="0" err="1" smtClean="0"/>
            <a:t>policy</a:t>
          </a:r>
          <a:r>
            <a:rPr lang="de-DE" dirty="0" smtClean="0"/>
            <a:t> </a:t>
          </a:r>
          <a:r>
            <a:rPr lang="de-DE" dirty="0" err="1" smtClean="0"/>
            <a:t>making</a:t>
          </a:r>
          <a:endParaRPr lang="de-DE" dirty="0"/>
        </a:p>
      </dgm:t>
    </dgm:pt>
    <dgm:pt modelId="{19485E1A-17C2-44F7-812A-FC8E6AD7EDEB}">
      <dgm:prSet phldrT="[Text]"/>
      <dgm:spPr/>
      <dgm:t>
        <a:bodyPr/>
        <a:lstStyle/>
        <a:p>
          <a:r>
            <a:rPr lang="de-DE" dirty="0" err="1" smtClean="0"/>
            <a:t>Policy</a:t>
          </a:r>
          <a:r>
            <a:rPr lang="de-DE" dirty="0" smtClean="0"/>
            <a:t> Making</a:t>
          </a:r>
          <a:endParaRPr lang="de-DE" dirty="0"/>
        </a:p>
      </dgm:t>
    </dgm:pt>
    <dgm:pt modelId="{339EADC8-27FF-4BF1-B8BF-30D66D2E48F9}" type="sibTrans" cxnId="{6BA62A33-C2C5-47EB-8957-907DE3DD232B}">
      <dgm:prSet/>
      <dgm:spPr/>
      <dgm:t>
        <a:bodyPr/>
        <a:lstStyle/>
        <a:p>
          <a:endParaRPr lang="de-DE"/>
        </a:p>
      </dgm:t>
    </dgm:pt>
    <dgm:pt modelId="{0305D6A6-2026-4519-8FDC-AEF569F7D483}" type="parTrans" cxnId="{6BA62A33-C2C5-47EB-8957-907DE3DD232B}">
      <dgm:prSet/>
      <dgm:spPr/>
      <dgm:t>
        <a:bodyPr/>
        <a:lstStyle/>
        <a:p>
          <a:endParaRPr lang="de-DE"/>
        </a:p>
      </dgm:t>
    </dgm:pt>
    <dgm:pt modelId="{310A6D26-6BF9-4EFD-A351-A79CDCE1366B}" type="sibTrans" cxnId="{7B428691-6CA4-44E2-A81F-A25E345D72F2}">
      <dgm:prSet/>
      <dgm:spPr/>
      <dgm:t>
        <a:bodyPr/>
        <a:lstStyle/>
        <a:p>
          <a:endParaRPr lang="de-DE"/>
        </a:p>
      </dgm:t>
    </dgm:pt>
    <dgm:pt modelId="{C54B7524-9C3B-4155-9DDD-084BC17BF9D8}" type="parTrans" cxnId="{7B428691-6CA4-44E2-A81F-A25E345D72F2}">
      <dgm:prSet/>
      <dgm:spPr/>
      <dgm:t>
        <a:bodyPr/>
        <a:lstStyle/>
        <a:p>
          <a:endParaRPr lang="de-DE"/>
        </a:p>
      </dgm:t>
    </dgm:pt>
    <dgm:pt modelId="{AA15BAD5-409E-449B-BFE6-422E8681E9CD}" type="pres">
      <dgm:prSet presAssocID="{BD963194-BD1A-4089-8E68-9592A0A2C3BC}" presName="compositeShape" presStyleCnt="0">
        <dgm:presLayoutVars>
          <dgm:chMax val="9"/>
          <dgm:dir/>
          <dgm:resizeHandles val="exact"/>
        </dgm:presLayoutVars>
      </dgm:prSet>
      <dgm:spPr/>
      <dgm:t>
        <a:bodyPr/>
        <a:lstStyle/>
        <a:p>
          <a:endParaRPr lang="de-DE"/>
        </a:p>
      </dgm:t>
    </dgm:pt>
    <dgm:pt modelId="{2D4C94DA-0721-444D-B75F-29A4512260CC}" type="pres">
      <dgm:prSet presAssocID="{BD963194-BD1A-4089-8E68-9592A0A2C3BC}" presName="triangle1" presStyleLbl="node1" presStyleIdx="0" presStyleCnt="4">
        <dgm:presLayoutVars>
          <dgm:bulletEnabled val="1"/>
        </dgm:presLayoutVars>
      </dgm:prSet>
      <dgm:spPr/>
      <dgm:t>
        <a:bodyPr/>
        <a:lstStyle/>
        <a:p>
          <a:endParaRPr lang="de-DE"/>
        </a:p>
      </dgm:t>
    </dgm:pt>
    <dgm:pt modelId="{017F34AB-0877-43E4-B748-E2D89ED42A95}" type="pres">
      <dgm:prSet presAssocID="{BD963194-BD1A-4089-8E68-9592A0A2C3BC}" presName="triangle2" presStyleLbl="node1" presStyleIdx="1" presStyleCnt="4">
        <dgm:presLayoutVars>
          <dgm:bulletEnabled val="1"/>
        </dgm:presLayoutVars>
      </dgm:prSet>
      <dgm:spPr/>
      <dgm:t>
        <a:bodyPr/>
        <a:lstStyle/>
        <a:p>
          <a:endParaRPr lang="de-DE"/>
        </a:p>
      </dgm:t>
    </dgm:pt>
    <dgm:pt modelId="{B4ED5CD2-897C-4A5F-BCC1-FD35F4C3981C}" type="pres">
      <dgm:prSet presAssocID="{BD963194-BD1A-4089-8E68-9592A0A2C3BC}" presName="triangle3" presStyleLbl="node1" presStyleIdx="2" presStyleCnt="4">
        <dgm:presLayoutVars>
          <dgm:bulletEnabled val="1"/>
        </dgm:presLayoutVars>
      </dgm:prSet>
      <dgm:spPr/>
      <dgm:t>
        <a:bodyPr/>
        <a:lstStyle/>
        <a:p>
          <a:endParaRPr lang="de-DE"/>
        </a:p>
      </dgm:t>
    </dgm:pt>
    <dgm:pt modelId="{D5CD19E1-806D-40E8-90E9-F74FD925A2D8}" type="pres">
      <dgm:prSet presAssocID="{BD963194-BD1A-4089-8E68-9592A0A2C3BC}" presName="triangle4" presStyleLbl="node1" presStyleIdx="3" presStyleCnt="4" custScaleX="113086">
        <dgm:presLayoutVars>
          <dgm:bulletEnabled val="1"/>
        </dgm:presLayoutVars>
      </dgm:prSet>
      <dgm:spPr/>
      <dgm:t>
        <a:bodyPr/>
        <a:lstStyle/>
        <a:p>
          <a:endParaRPr lang="de-DE"/>
        </a:p>
      </dgm:t>
    </dgm:pt>
  </dgm:ptLst>
  <dgm:cxnLst>
    <dgm:cxn modelId="{07BC3701-D947-480C-8772-6D5A1867BB2A}" type="presOf" srcId="{CE636944-AC84-4EA6-A79E-8EF188425F15}" destId="{2D4C94DA-0721-444D-B75F-29A4512260CC}" srcOrd="0" destOrd="1" presId="urn:microsoft.com/office/officeart/2005/8/layout/pyramid4"/>
    <dgm:cxn modelId="{7B428691-6CA4-44E2-A81F-A25E345D72F2}" srcId="{19485E1A-17C2-44F7-812A-FC8E6AD7EDEB}" destId="{CE636944-AC84-4EA6-A79E-8EF188425F15}" srcOrd="0" destOrd="0" parTransId="{C54B7524-9C3B-4155-9DDD-084BC17BF9D8}" sibTransId="{310A6D26-6BF9-4EFD-A351-A79CDCE1366B}"/>
    <dgm:cxn modelId="{8517936E-AA52-4FC3-898C-C7F388FCC42A}" type="presOf" srcId="{6C289BED-0B17-4AA4-AE04-CEC1EF0AE971}" destId="{017F34AB-0877-43E4-B748-E2D89ED42A95}" srcOrd="0" destOrd="0" presId="urn:microsoft.com/office/officeart/2005/8/layout/pyramid4"/>
    <dgm:cxn modelId="{6BA62A33-C2C5-47EB-8957-907DE3DD232B}" srcId="{BD963194-BD1A-4089-8E68-9592A0A2C3BC}" destId="{19485E1A-17C2-44F7-812A-FC8E6AD7EDEB}" srcOrd="0" destOrd="0" parTransId="{0305D6A6-2026-4519-8FDC-AEF569F7D483}" sibTransId="{339EADC8-27FF-4BF1-B8BF-30D66D2E48F9}"/>
    <dgm:cxn modelId="{92601C11-39F2-418E-B787-A67F78670341}" type="presOf" srcId="{19485E1A-17C2-44F7-812A-FC8E6AD7EDEB}" destId="{2D4C94DA-0721-444D-B75F-29A4512260CC}" srcOrd="0" destOrd="0" presId="urn:microsoft.com/office/officeart/2005/8/layout/pyramid4"/>
    <dgm:cxn modelId="{960AD7D6-03CA-4821-B39B-C60BB63269D0}" srcId="{BD963194-BD1A-4089-8E68-9592A0A2C3BC}" destId="{F009C7D1-D4CD-459D-B6FB-3B1E93349699}" srcOrd="2" destOrd="0" parTransId="{848E845D-7DBA-4553-A2A6-67B8273A7537}" sibTransId="{A199D990-12DE-4B96-BAA7-428A90D7C150}"/>
    <dgm:cxn modelId="{F1E41639-3A06-4BDA-968D-8348FCEFCDB0}" type="presOf" srcId="{F009C7D1-D4CD-459D-B6FB-3B1E93349699}" destId="{B4ED5CD2-897C-4A5F-BCC1-FD35F4C3981C}" srcOrd="0" destOrd="0" presId="urn:microsoft.com/office/officeart/2005/8/layout/pyramid4"/>
    <dgm:cxn modelId="{039A8E1C-D20A-4504-B6B3-CE75158848ED}" type="presOf" srcId="{BD963194-BD1A-4089-8E68-9592A0A2C3BC}" destId="{AA15BAD5-409E-449B-BFE6-422E8681E9CD}" srcOrd="0" destOrd="0" presId="urn:microsoft.com/office/officeart/2005/8/layout/pyramid4"/>
    <dgm:cxn modelId="{E0030654-0701-4315-AF88-74B5D9C351DC}" srcId="{BD963194-BD1A-4089-8E68-9592A0A2C3BC}" destId="{6C289BED-0B17-4AA4-AE04-CEC1EF0AE971}" srcOrd="1" destOrd="0" parTransId="{645425AB-1D6E-46B3-ACD8-CDD78D96B236}" sibTransId="{D7B4FA14-F7CE-4067-A46D-6F2F4D8E10C2}"/>
    <dgm:cxn modelId="{88FC60B4-47D9-4D43-B697-A275313133A8}" srcId="{BD963194-BD1A-4089-8E68-9592A0A2C3BC}" destId="{22238F6E-927E-4FF1-BC32-32ABF9CD7664}" srcOrd="3" destOrd="0" parTransId="{1A331CB5-E102-44F4-87F1-F474EB4E10DB}" sibTransId="{8D362DF8-24D2-4DE2-8E5F-435195DE7E1E}"/>
    <dgm:cxn modelId="{40092533-9418-4A15-ACC2-A11A6D4FCF60}" type="presOf" srcId="{22238F6E-927E-4FF1-BC32-32ABF9CD7664}" destId="{D5CD19E1-806D-40E8-90E9-F74FD925A2D8}" srcOrd="0" destOrd="0" presId="urn:microsoft.com/office/officeart/2005/8/layout/pyramid4"/>
    <dgm:cxn modelId="{D83FF9B7-EB78-4BD2-AFBE-EF4EE34CCC81}" type="presParOf" srcId="{AA15BAD5-409E-449B-BFE6-422E8681E9CD}" destId="{2D4C94DA-0721-444D-B75F-29A4512260CC}" srcOrd="0" destOrd="0" presId="urn:microsoft.com/office/officeart/2005/8/layout/pyramid4"/>
    <dgm:cxn modelId="{12CC467B-6E40-455A-8FD1-2ADF86860831}" type="presParOf" srcId="{AA15BAD5-409E-449B-BFE6-422E8681E9CD}" destId="{017F34AB-0877-43E4-B748-E2D89ED42A95}" srcOrd="1" destOrd="0" presId="urn:microsoft.com/office/officeart/2005/8/layout/pyramid4"/>
    <dgm:cxn modelId="{E4A1C205-3078-410D-8864-8E4188668DF9}" type="presParOf" srcId="{AA15BAD5-409E-449B-BFE6-422E8681E9CD}" destId="{B4ED5CD2-897C-4A5F-BCC1-FD35F4C3981C}" srcOrd="2" destOrd="0" presId="urn:microsoft.com/office/officeart/2005/8/layout/pyramid4"/>
    <dgm:cxn modelId="{25752003-6FBA-493D-ACBF-92E95C50459E}" type="presParOf" srcId="{AA15BAD5-409E-449B-BFE6-422E8681E9CD}" destId="{D5CD19E1-806D-40E8-90E9-F74FD925A2D8}" srcOrd="3" destOrd="0" presId="urn:microsoft.com/office/officeart/2005/8/layout/pyramid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D4C94DA-0721-444D-B75F-29A4512260CC}">
      <dsp:nvSpPr>
        <dsp:cNvPr id="0" name=""/>
        <dsp:cNvSpPr/>
      </dsp:nvSpPr>
      <dsp:spPr>
        <a:xfrm>
          <a:off x="2157883" y="0"/>
          <a:ext cx="2032000" cy="2032000"/>
        </a:xfrm>
        <a:prstGeom prst="triangle">
          <a:avLst/>
        </a:prstGeom>
        <a:solidFill>
          <a:schemeClr val="dk2">
            <a:hueOff val="0"/>
            <a:satOff val="0"/>
            <a:lumOff val="0"/>
            <a:alphaOff val="0"/>
          </a:schemeClr>
        </a:solidFill>
        <a:ln w="264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de-DE" sz="1200" kern="1200" dirty="0" err="1" smtClean="0"/>
            <a:t>Policy</a:t>
          </a:r>
          <a:r>
            <a:rPr lang="de-DE" sz="1200" kern="1200" dirty="0" smtClean="0"/>
            <a:t> Making</a:t>
          </a:r>
          <a:endParaRPr lang="de-DE" sz="1200" kern="1200" dirty="0"/>
        </a:p>
        <a:p>
          <a:pPr marL="57150" lvl="1" indent="-57150" algn="l" defTabSz="400050">
            <a:lnSpc>
              <a:spcPct val="90000"/>
            </a:lnSpc>
            <a:spcBef>
              <a:spcPct val="0"/>
            </a:spcBef>
            <a:spcAft>
              <a:spcPct val="15000"/>
            </a:spcAft>
            <a:buChar char="••"/>
          </a:pPr>
          <a:r>
            <a:rPr lang="de-DE" sz="900" kern="1200" dirty="0" err="1" smtClean="0"/>
            <a:t>Involvement</a:t>
          </a:r>
          <a:r>
            <a:rPr lang="de-DE" sz="900" kern="1200" dirty="0" smtClean="0"/>
            <a:t> </a:t>
          </a:r>
          <a:r>
            <a:rPr lang="de-DE" sz="900" kern="1200" dirty="0" err="1" smtClean="0"/>
            <a:t>of</a:t>
          </a:r>
          <a:r>
            <a:rPr lang="de-DE" sz="900" kern="1200" dirty="0" smtClean="0"/>
            <a:t> </a:t>
          </a:r>
          <a:r>
            <a:rPr lang="de-DE" sz="900" kern="1200" dirty="0" err="1" smtClean="0"/>
            <a:t>social</a:t>
          </a:r>
          <a:r>
            <a:rPr lang="de-DE" sz="900" kern="1200" dirty="0" smtClean="0"/>
            <a:t> </a:t>
          </a:r>
          <a:r>
            <a:rPr lang="de-DE" sz="900" kern="1200" dirty="0" err="1" smtClean="0"/>
            <a:t>partners</a:t>
          </a:r>
          <a:r>
            <a:rPr lang="de-DE" sz="900" kern="1200" dirty="0" smtClean="0"/>
            <a:t> in </a:t>
          </a:r>
          <a:r>
            <a:rPr lang="de-DE" sz="900" kern="1200" dirty="0" err="1" smtClean="0"/>
            <a:t>policy</a:t>
          </a:r>
          <a:r>
            <a:rPr lang="de-DE" sz="900" kern="1200" dirty="0" smtClean="0"/>
            <a:t> </a:t>
          </a:r>
          <a:r>
            <a:rPr lang="de-DE" sz="900" kern="1200" dirty="0" err="1" smtClean="0"/>
            <a:t>making</a:t>
          </a:r>
          <a:endParaRPr lang="de-DE" sz="900" kern="1200" dirty="0"/>
        </a:p>
      </dsp:txBody>
      <dsp:txXfrm>
        <a:off x="2157883" y="0"/>
        <a:ext cx="2032000" cy="2032000"/>
      </dsp:txXfrm>
    </dsp:sp>
    <dsp:sp modelId="{017F34AB-0877-43E4-B748-E2D89ED42A95}">
      <dsp:nvSpPr>
        <dsp:cNvPr id="0" name=""/>
        <dsp:cNvSpPr/>
      </dsp:nvSpPr>
      <dsp:spPr>
        <a:xfrm>
          <a:off x="1141883" y="2032000"/>
          <a:ext cx="2032000" cy="2032000"/>
        </a:xfrm>
        <a:prstGeom prst="triangle">
          <a:avLst/>
        </a:prstGeom>
        <a:solidFill>
          <a:schemeClr val="dk2">
            <a:hueOff val="0"/>
            <a:satOff val="0"/>
            <a:lumOff val="0"/>
            <a:alphaOff val="0"/>
          </a:schemeClr>
        </a:solidFill>
        <a:ln w="264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Trade Unions</a:t>
          </a:r>
          <a:endParaRPr lang="de-DE" sz="1400" kern="1200" dirty="0"/>
        </a:p>
      </dsp:txBody>
      <dsp:txXfrm>
        <a:off x="1141883" y="2032000"/>
        <a:ext cx="2032000" cy="2032000"/>
      </dsp:txXfrm>
    </dsp:sp>
    <dsp:sp modelId="{B4ED5CD2-897C-4A5F-BCC1-FD35F4C3981C}">
      <dsp:nvSpPr>
        <dsp:cNvPr id="0" name=""/>
        <dsp:cNvSpPr/>
      </dsp:nvSpPr>
      <dsp:spPr>
        <a:xfrm rot="10800000">
          <a:off x="2157883" y="2032000"/>
          <a:ext cx="2032000" cy="2032000"/>
        </a:xfrm>
        <a:prstGeom prst="triangle">
          <a:avLst/>
        </a:prstGeom>
        <a:solidFill>
          <a:schemeClr val="dk2">
            <a:hueOff val="0"/>
            <a:satOff val="0"/>
            <a:lumOff val="0"/>
            <a:alphaOff val="0"/>
          </a:schemeClr>
        </a:solidFill>
        <a:ln w="264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de-DE" sz="1200" kern="1200" dirty="0" err="1" smtClean="0"/>
            <a:t>Coverage</a:t>
          </a:r>
          <a:r>
            <a:rPr lang="de-DE" sz="1200" kern="1200" dirty="0" smtClean="0"/>
            <a:t> + </a:t>
          </a:r>
          <a:r>
            <a:rPr lang="de-DE" sz="1200" kern="1200" dirty="0" err="1" smtClean="0"/>
            <a:t>centralizatoin</a:t>
          </a:r>
          <a:r>
            <a:rPr lang="de-DE" sz="1200" kern="1200" dirty="0" smtClean="0"/>
            <a:t> </a:t>
          </a:r>
          <a:r>
            <a:rPr lang="de-DE" sz="1200" kern="1200" dirty="0" err="1" smtClean="0"/>
            <a:t>of</a:t>
          </a:r>
          <a:r>
            <a:rPr lang="de-DE" sz="1200" kern="1200" dirty="0" smtClean="0"/>
            <a:t> </a:t>
          </a:r>
          <a:r>
            <a:rPr lang="de-DE" sz="1200" b="1" kern="1200" dirty="0" smtClean="0"/>
            <a:t>Collective </a:t>
          </a:r>
          <a:r>
            <a:rPr lang="de-DE" sz="1200" b="1" kern="1200" dirty="0" err="1" smtClean="0"/>
            <a:t>Bargaining</a:t>
          </a:r>
          <a:endParaRPr lang="de-DE" sz="1200" b="1" kern="1200" dirty="0"/>
        </a:p>
      </dsp:txBody>
      <dsp:txXfrm rot="10800000">
        <a:off x="2157883" y="2032000"/>
        <a:ext cx="2032000" cy="2032000"/>
      </dsp:txXfrm>
    </dsp:sp>
    <dsp:sp modelId="{D5CD19E1-806D-40E8-90E9-F74FD925A2D8}">
      <dsp:nvSpPr>
        <dsp:cNvPr id="0" name=""/>
        <dsp:cNvSpPr/>
      </dsp:nvSpPr>
      <dsp:spPr>
        <a:xfrm>
          <a:off x="3040929" y="2032000"/>
          <a:ext cx="2297907" cy="2032000"/>
        </a:xfrm>
        <a:prstGeom prst="triangle">
          <a:avLst/>
        </a:prstGeom>
        <a:solidFill>
          <a:schemeClr val="dk2">
            <a:hueOff val="0"/>
            <a:satOff val="0"/>
            <a:lumOff val="0"/>
            <a:alphaOff val="0"/>
          </a:schemeClr>
        </a:solidFill>
        <a:ln w="264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err="1" smtClean="0"/>
            <a:t>Employer´s</a:t>
          </a:r>
          <a:r>
            <a:rPr lang="de-DE" sz="1400" kern="1200" dirty="0" smtClean="0"/>
            <a:t> </a:t>
          </a:r>
          <a:r>
            <a:rPr lang="de-DE" sz="1400" kern="1200" dirty="0" err="1" smtClean="0"/>
            <a:t>Assocations</a:t>
          </a:r>
          <a:endParaRPr lang="de-DE" sz="1400" kern="1200" dirty="0"/>
        </a:p>
      </dsp:txBody>
      <dsp:txXfrm>
        <a:off x="3040929" y="2032000"/>
        <a:ext cx="2297907" cy="203200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D4C94DA-0721-444D-B75F-29A4512260CC}">
      <dsp:nvSpPr>
        <dsp:cNvPr id="0" name=""/>
        <dsp:cNvSpPr/>
      </dsp:nvSpPr>
      <dsp:spPr>
        <a:xfrm>
          <a:off x="2157883" y="0"/>
          <a:ext cx="2032000" cy="2032000"/>
        </a:xfrm>
        <a:prstGeom prst="triangle">
          <a:avLst/>
        </a:prstGeom>
        <a:solidFill>
          <a:schemeClr val="dk2">
            <a:hueOff val="0"/>
            <a:satOff val="0"/>
            <a:lumOff val="0"/>
            <a:alphaOff val="0"/>
          </a:schemeClr>
        </a:solidFill>
        <a:ln w="264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de-DE" sz="1200" kern="1200" dirty="0" err="1" smtClean="0"/>
            <a:t>Policy</a:t>
          </a:r>
          <a:r>
            <a:rPr lang="de-DE" sz="1200" kern="1200" dirty="0" smtClean="0"/>
            <a:t> Making</a:t>
          </a:r>
          <a:endParaRPr lang="de-DE" sz="1200" kern="1200" dirty="0"/>
        </a:p>
        <a:p>
          <a:pPr marL="57150" lvl="1" indent="-57150" algn="l" defTabSz="400050">
            <a:lnSpc>
              <a:spcPct val="90000"/>
            </a:lnSpc>
            <a:spcBef>
              <a:spcPct val="0"/>
            </a:spcBef>
            <a:spcAft>
              <a:spcPct val="15000"/>
            </a:spcAft>
            <a:buChar char="••"/>
          </a:pPr>
          <a:r>
            <a:rPr lang="de-DE" sz="900" kern="1200" dirty="0" err="1" smtClean="0"/>
            <a:t>Involvement</a:t>
          </a:r>
          <a:r>
            <a:rPr lang="de-DE" sz="900" kern="1200" dirty="0" smtClean="0"/>
            <a:t> </a:t>
          </a:r>
          <a:r>
            <a:rPr lang="de-DE" sz="900" kern="1200" dirty="0" err="1" smtClean="0"/>
            <a:t>of</a:t>
          </a:r>
          <a:r>
            <a:rPr lang="de-DE" sz="900" kern="1200" dirty="0" smtClean="0"/>
            <a:t> </a:t>
          </a:r>
          <a:r>
            <a:rPr lang="de-DE" sz="900" kern="1200" dirty="0" err="1" smtClean="0"/>
            <a:t>social</a:t>
          </a:r>
          <a:r>
            <a:rPr lang="de-DE" sz="900" kern="1200" dirty="0" smtClean="0"/>
            <a:t> </a:t>
          </a:r>
          <a:r>
            <a:rPr lang="de-DE" sz="900" kern="1200" dirty="0" err="1" smtClean="0"/>
            <a:t>partners</a:t>
          </a:r>
          <a:r>
            <a:rPr lang="de-DE" sz="900" kern="1200" dirty="0" smtClean="0"/>
            <a:t> in </a:t>
          </a:r>
          <a:r>
            <a:rPr lang="de-DE" sz="900" kern="1200" dirty="0" err="1" smtClean="0"/>
            <a:t>policy</a:t>
          </a:r>
          <a:r>
            <a:rPr lang="de-DE" sz="900" kern="1200" dirty="0" smtClean="0"/>
            <a:t> </a:t>
          </a:r>
          <a:r>
            <a:rPr lang="de-DE" sz="900" kern="1200" dirty="0" err="1" smtClean="0"/>
            <a:t>making</a:t>
          </a:r>
          <a:endParaRPr lang="de-DE" sz="900" kern="1200" dirty="0"/>
        </a:p>
      </dsp:txBody>
      <dsp:txXfrm>
        <a:off x="2157883" y="0"/>
        <a:ext cx="2032000" cy="2032000"/>
      </dsp:txXfrm>
    </dsp:sp>
    <dsp:sp modelId="{017F34AB-0877-43E4-B748-E2D89ED42A95}">
      <dsp:nvSpPr>
        <dsp:cNvPr id="0" name=""/>
        <dsp:cNvSpPr/>
      </dsp:nvSpPr>
      <dsp:spPr>
        <a:xfrm>
          <a:off x="1141883" y="2032000"/>
          <a:ext cx="2032000" cy="2032000"/>
        </a:xfrm>
        <a:prstGeom prst="triangle">
          <a:avLst/>
        </a:prstGeom>
        <a:solidFill>
          <a:schemeClr val="dk2">
            <a:hueOff val="0"/>
            <a:satOff val="0"/>
            <a:lumOff val="0"/>
            <a:alphaOff val="0"/>
          </a:schemeClr>
        </a:solidFill>
        <a:ln w="264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Trade Unions</a:t>
          </a:r>
          <a:endParaRPr lang="de-DE" sz="1400" kern="1200" dirty="0"/>
        </a:p>
      </dsp:txBody>
      <dsp:txXfrm>
        <a:off x="1141883" y="2032000"/>
        <a:ext cx="2032000" cy="2032000"/>
      </dsp:txXfrm>
    </dsp:sp>
    <dsp:sp modelId="{B4ED5CD2-897C-4A5F-BCC1-FD35F4C3981C}">
      <dsp:nvSpPr>
        <dsp:cNvPr id="0" name=""/>
        <dsp:cNvSpPr/>
      </dsp:nvSpPr>
      <dsp:spPr>
        <a:xfrm rot="10800000">
          <a:off x="2157883" y="2032000"/>
          <a:ext cx="2032000" cy="2032000"/>
        </a:xfrm>
        <a:prstGeom prst="triangle">
          <a:avLst/>
        </a:prstGeom>
        <a:solidFill>
          <a:schemeClr val="dk2">
            <a:hueOff val="0"/>
            <a:satOff val="0"/>
            <a:lumOff val="0"/>
            <a:alphaOff val="0"/>
          </a:schemeClr>
        </a:solidFill>
        <a:ln w="264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de-DE" sz="1200" kern="1200" dirty="0" err="1" smtClean="0"/>
            <a:t>Coverage</a:t>
          </a:r>
          <a:r>
            <a:rPr lang="de-DE" sz="1200" kern="1200" dirty="0" smtClean="0"/>
            <a:t> + </a:t>
          </a:r>
          <a:r>
            <a:rPr lang="de-DE" sz="1200" kern="1200" dirty="0" err="1" smtClean="0"/>
            <a:t>centralizatoin</a:t>
          </a:r>
          <a:r>
            <a:rPr lang="de-DE" sz="1200" kern="1200" dirty="0" smtClean="0"/>
            <a:t> </a:t>
          </a:r>
          <a:r>
            <a:rPr lang="de-DE" sz="1200" kern="1200" dirty="0" err="1" smtClean="0"/>
            <a:t>of</a:t>
          </a:r>
          <a:r>
            <a:rPr lang="de-DE" sz="1200" kern="1200" dirty="0" smtClean="0"/>
            <a:t> </a:t>
          </a:r>
          <a:r>
            <a:rPr lang="de-DE" sz="1200" b="1" kern="1200" dirty="0" smtClean="0"/>
            <a:t>Collective </a:t>
          </a:r>
          <a:r>
            <a:rPr lang="de-DE" sz="1200" b="1" kern="1200" dirty="0" err="1" smtClean="0"/>
            <a:t>Bargaining</a:t>
          </a:r>
          <a:endParaRPr lang="de-DE" sz="1200" b="1" kern="1200" dirty="0"/>
        </a:p>
      </dsp:txBody>
      <dsp:txXfrm rot="10800000">
        <a:off x="2157883" y="2032000"/>
        <a:ext cx="2032000" cy="2032000"/>
      </dsp:txXfrm>
    </dsp:sp>
    <dsp:sp modelId="{D5CD19E1-806D-40E8-90E9-F74FD925A2D8}">
      <dsp:nvSpPr>
        <dsp:cNvPr id="0" name=""/>
        <dsp:cNvSpPr/>
      </dsp:nvSpPr>
      <dsp:spPr>
        <a:xfrm>
          <a:off x="3040929" y="2032000"/>
          <a:ext cx="2297907" cy="2032000"/>
        </a:xfrm>
        <a:prstGeom prst="triangle">
          <a:avLst/>
        </a:prstGeom>
        <a:solidFill>
          <a:schemeClr val="dk2">
            <a:hueOff val="0"/>
            <a:satOff val="0"/>
            <a:lumOff val="0"/>
            <a:alphaOff val="0"/>
          </a:schemeClr>
        </a:solidFill>
        <a:ln w="264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err="1" smtClean="0"/>
            <a:t>Employer´s</a:t>
          </a:r>
          <a:r>
            <a:rPr lang="de-DE" sz="1400" kern="1200" dirty="0" smtClean="0"/>
            <a:t> </a:t>
          </a:r>
          <a:r>
            <a:rPr lang="de-DE" sz="1400" kern="1200" dirty="0" err="1" smtClean="0"/>
            <a:t>Assocations</a:t>
          </a:r>
          <a:endParaRPr lang="de-DE" sz="1400" kern="1200" dirty="0"/>
        </a:p>
      </dsp:txBody>
      <dsp:txXfrm>
        <a:off x="3040929" y="2032000"/>
        <a:ext cx="2297907" cy="2032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F13D40-659B-444B-97C7-E0CC4BA41CCD}" type="datetimeFigureOut">
              <a:rPr lang="en-GB" smtClean="0"/>
              <a:pPr/>
              <a:t>04/02/2014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29A3F9-4155-4AE5-AEE4-0AFB8512F4CA}" type="slidenum">
              <a:rPr lang="en-GB" smtClean="0"/>
              <a:pPr/>
              <a:t>‹Nr.›</a:t>
            </a:fld>
            <a:endParaRPr lang="en-GB"/>
          </a:p>
        </p:txBody>
      </p:sp>
    </p:spTree>
    <p:extLst>
      <p:ext uri="{BB962C8B-B14F-4D97-AF65-F5344CB8AC3E}">
        <p14:creationId xmlns="" xmlns:p14="http://schemas.microsoft.com/office/powerpoint/2010/main" val="2745553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err="1" smtClean="0"/>
              <a:t>Shortly</a:t>
            </a:r>
            <a:r>
              <a:rPr lang="de-DE" dirty="0" smtClean="0"/>
              <a:t> </a:t>
            </a:r>
            <a:r>
              <a:rPr lang="de-DE" dirty="0" err="1" smtClean="0"/>
              <a:t>explain</a:t>
            </a:r>
            <a:r>
              <a:rPr lang="de-DE" dirty="0" smtClean="0"/>
              <a:t> </a:t>
            </a:r>
            <a:r>
              <a:rPr lang="de-DE" dirty="0" err="1" smtClean="0"/>
              <a:t>each</a:t>
            </a:r>
            <a:r>
              <a:rPr lang="de-DE" dirty="0" smtClean="0"/>
              <a:t> model (</a:t>
            </a:r>
            <a:r>
              <a:rPr lang="de-DE" dirty="0" err="1" smtClean="0"/>
              <a:t>state-centred</a:t>
            </a:r>
            <a:r>
              <a:rPr lang="de-DE" dirty="0" smtClean="0"/>
              <a:t>, liberal </a:t>
            </a:r>
            <a:r>
              <a:rPr lang="de-DE" dirty="0" err="1" smtClean="0"/>
              <a:t>etc</a:t>
            </a:r>
            <a:r>
              <a:rPr lang="de-DE" dirty="0" smtClean="0"/>
              <a:t>)</a:t>
            </a:r>
            <a:endParaRPr lang="de-DE" dirty="0"/>
          </a:p>
        </p:txBody>
      </p:sp>
      <p:sp>
        <p:nvSpPr>
          <p:cNvPr id="4" name="Foliennummernplatzhalter 3"/>
          <p:cNvSpPr>
            <a:spLocks noGrp="1"/>
          </p:cNvSpPr>
          <p:nvPr>
            <p:ph type="sldNum" sz="quarter" idx="10"/>
          </p:nvPr>
        </p:nvSpPr>
        <p:spPr/>
        <p:txBody>
          <a:bodyPr/>
          <a:lstStyle/>
          <a:p>
            <a:fld id="{3F29A3F9-4155-4AE5-AEE4-0AFB8512F4CA}" type="slidenum">
              <a:rPr lang="en-GB" smtClean="0"/>
              <a:pPr/>
              <a:t>7</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s-ES" dirty="0" smtClean="0"/>
              <a:t>Jedes model kurz</a:t>
            </a:r>
            <a:r>
              <a:rPr lang="es-ES" baseline="0" dirty="0" smtClean="0"/>
              <a:t> erläutern</a:t>
            </a:r>
            <a:endParaRPr lang="es-ES" dirty="0"/>
          </a:p>
        </p:txBody>
      </p:sp>
      <p:sp>
        <p:nvSpPr>
          <p:cNvPr id="4" name="Foliennummernplatzhalter 3"/>
          <p:cNvSpPr>
            <a:spLocks noGrp="1"/>
          </p:cNvSpPr>
          <p:nvPr>
            <p:ph type="sldNum" sz="quarter" idx="10"/>
          </p:nvPr>
        </p:nvSpPr>
        <p:spPr/>
        <p:txBody>
          <a:bodyPr/>
          <a:lstStyle/>
          <a:p>
            <a:fld id="{3F29A3F9-4155-4AE5-AEE4-0AFB8512F4CA}" type="slidenum">
              <a:rPr lang="en-GB" smtClean="0"/>
              <a:pPr/>
              <a:t>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s-ES" dirty="0" smtClean="0"/>
              <a:t>Jedes sektorale Modell</a:t>
            </a:r>
            <a:r>
              <a:rPr lang="es-ES" baseline="0" dirty="0" smtClean="0"/>
              <a:t> kurz erläutern</a:t>
            </a:r>
            <a:endParaRPr lang="es-ES" dirty="0"/>
          </a:p>
        </p:txBody>
      </p:sp>
      <p:sp>
        <p:nvSpPr>
          <p:cNvPr id="4" name="Foliennummernplatzhalter 3"/>
          <p:cNvSpPr>
            <a:spLocks noGrp="1"/>
          </p:cNvSpPr>
          <p:nvPr>
            <p:ph type="sldNum" sz="quarter" idx="10"/>
          </p:nvPr>
        </p:nvSpPr>
        <p:spPr/>
        <p:txBody>
          <a:bodyPr/>
          <a:lstStyle/>
          <a:p>
            <a:fld id="{3F29A3F9-4155-4AE5-AEE4-0AFB8512F4CA}" type="slidenum">
              <a:rPr lang="en-GB" smtClean="0"/>
              <a:pPr/>
              <a:t>10</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s-ES" dirty="0" smtClean="0"/>
              <a:t>Tripple challenge: accession to the EU, transformation to market economy,</a:t>
            </a:r>
            <a:r>
              <a:rPr lang="es-ES" baseline="0" dirty="0" smtClean="0"/>
              <a:t> privatization (selling to MNC)</a:t>
            </a:r>
          </a:p>
          <a:p>
            <a:pPr marL="0" marR="0" indent="0" algn="l" defTabSz="914400" rtl="0" eaLnBrk="1" fontAlgn="auto" latinLnBrk="0" hangingPunct="1">
              <a:lnSpc>
                <a:spcPct val="100000"/>
              </a:lnSpc>
              <a:spcBef>
                <a:spcPts val="0"/>
              </a:spcBef>
              <a:spcAft>
                <a:spcPts val="0"/>
              </a:spcAft>
              <a:buClrTx/>
              <a:buSzTx/>
              <a:buFontTx/>
              <a:buNone/>
              <a:tabLst/>
              <a:defRPr/>
            </a:pPr>
            <a:r>
              <a:rPr lang="es-ES" dirty="0" smtClean="0"/>
              <a:t>Role of EU enlargement in increasing the power of MNCs (“unleashed capitalism”) in Poland: EU demands “capacity reduction” in steel production to increase competiveness (5)</a:t>
            </a:r>
          </a:p>
        </p:txBody>
      </p:sp>
      <p:sp>
        <p:nvSpPr>
          <p:cNvPr id="4" name="Foliennummernplatzhalter 3"/>
          <p:cNvSpPr>
            <a:spLocks noGrp="1"/>
          </p:cNvSpPr>
          <p:nvPr>
            <p:ph type="sldNum" sz="quarter" idx="10"/>
          </p:nvPr>
        </p:nvSpPr>
        <p:spPr/>
        <p:txBody>
          <a:bodyPr/>
          <a:lstStyle/>
          <a:p>
            <a:fld id="{3F29A3F9-4155-4AE5-AEE4-0AFB8512F4CA}" type="slidenum">
              <a:rPr lang="en-GB" smtClean="0"/>
              <a:pPr/>
              <a:t>39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67155" y="692696"/>
            <a:ext cx="7848600" cy="1927225"/>
          </a:xfrm>
        </p:spPr>
        <p:txBody>
          <a:bodyPr anchor="b">
            <a:noAutofit/>
          </a:bodyPr>
          <a:lstStyle>
            <a:lvl1pPr>
              <a:defRPr sz="5400" cap="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58354" y="2780928"/>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737A365-EA86-46BC-8C10-96C681FA4EFA}" type="datetime2">
              <a:rPr lang="en-US" smtClean="0"/>
              <a:pPr/>
              <a:t>Tuesday, February 04, 2014</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cxnSp>
        <p:nvCxnSpPr>
          <p:cNvPr id="8" name="Straight Connector 7"/>
          <p:cNvCxnSpPr/>
          <p:nvPr/>
        </p:nvCxnSpPr>
        <p:spPr>
          <a:xfrm>
            <a:off x="658354" y="27089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FAB06D-AF69-4E67-BC99-3010BAB79199}" type="datetime2">
              <a:rPr lang="en-US" smtClean="0"/>
              <a:pPr/>
              <a:t>Tuesday, February 04, 2014</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719CD05-5235-45D9-9ABC-8A7CF205190C}" type="datetime2">
              <a:rPr lang="en-US" smtClean="0"/>
              <a:pPr/>
              <a:t>Tuesday, February 04, 2014</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B613CC7-0464-4719-ABEE-12457F244347}" type="datetime2">
              <a:rPr lang="en-US" smtClean="0"/>
              <a:pPr/>
              <a:t>Tuesday, February 04, 2014</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‹Nr.›</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98356E0-8C36-400E-9CE7-B6D5BB1E7DFA}" type="datetime2">
              <a:rPr lang="en-US" smtClean="0"/>
              <a:pPr/>
              <a:t>Tuesday, February 04, 2014</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776C33-B90B-46DF-B375-ABDE16091D1A}" type="datetime2">
              <a:rPr lang="en-US" smtClean="0"/>
              <a:pPr/>
              <a:t>Tuesday, February 04, 2014</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D3414C-A4EE-41D9-8B7B-5C4656FCC650}" type="datetime2">
              <a:rPr lang="en-US" smtClean="0"/>
              <a:pPr/>
              <a:t>Tuesday, February 04, 2014</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‹Nr.›</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DCB702-91F2-4BBE-99B9-7045EDC23439}" type="datetime2">
              <a:rPr lang="en-US" smtClean="0"/>
              <a:pPr/>
              <a:t>Tuesday, February 04, 2014</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D377BE9-65B2-46D1-8DFD-521268A774CC}" type="datetime2">
              <a:rPr lang="en-US" smtClean="0"/>
              <a:pPr/>
              <a:t>Tuesday, February 04, 2014</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0"/>
            <a:ext cx="9144000" cy="365760"/>
          </a:xfrm>
          <a:prstGeom prst="rect">
            <a:avLst/>
          </a:prstGeom>
          <a:solidFill>
            <a:srgbClr val="F16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D4FF9EB0-EAD6-4AE8-8B66-3CAE3DFCC9D7}" type="datetime2">
              <a:rPr lang="en-US" smtClean="0"/>
              <a:pPr/>
              <a:t>Tuesday, February 04, 2014</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‹Nr.›</a:t>
            </a:fld>
            <a:endParaRPr lang="en-US" dirty="0"/>
          </a:p>
        </p:txBody>
      </p:sp>
      <p:pic>
        <p:nvPicPr>
          <p:cNvPr id="8" name="Picture 7"/>
          <p:cNvPicPr>
            <a:picLocks noChangeAspect="1"/>
          </p:cNvPicPr>
          <p:nvPr userDrawn="1"/>
        </p:nvPicPr>
        <p:blipFill>
          <a:blip r:embed="rId11" cstate="print">
            <a:extLst>
              <a:ext uri="{28A0092B-C50C-407E-A947-70E740481C1C}">
                <a14:useLocalDpi xmlns="" xmlns:a14="http://schemas.microsoft.com/office/drawing/2010/main" val="0"/>
              </a:ext>
            </a:extLst>
          </a:blip>
          <a:stretch>
            <a:fillRect/>
          </a:stretch>
        </p:blipFill>
        <p:spPr>
          <a:xfrm>
            <a:off x="0" y="-27385"/>
            <a:ext cx="9167837" cy="409575"/>
          </a:xfrm>
          <a:prstGeom prst="rect">
            <a:avLst/>
          </a:prstGeom>
        </p:spPr>
      </p:pic>
      <p:pic>
        <p:nvPicPr>
          <p:cNvPr id="11" name="Picture 10"/>
          <p:cNvPicPr>
            <a:picLocks noChangeAspect="1"/>
          </p:cNvPicPr>
          <p:nvPr userDrawn="1"/>
        </p:nvPicPr>
        <p:blipFill>
          <a:blip r:embed="rId11" cstate="print">
            <a:extLst>
              <a:ext uri="{28A0092B-C50C-407E-A947-70E740481C1C}">
                <a14:useLocalDpi xmlns="" xmlns:a14="http://schemas.microsoft.com/office/drawing/2010/main" val="0"/>
              </a:ext>
            </a:extLst>
          </a:blip>
          <a:stretch>
            <a:fillRect/>
          </a:stretch>
        </p:blipFill>
        <p:spPr>
          <a:xfrm>
            <a:off x="4195738" y="-27384"/>
            <a:ext cx="4219575" cy="409575"/>
          </a:xfrm>
          <a:prstGeom prst="rect">
            <a:avLst/>
          </a:prstGeom>
        </p:spPr>
      </p:pic>
      <p:pic>
        <p:nvPicPr>
          <p:cNvPr id="12" name="Picture 11"/>
          <p:cNvPicPr>
            <a:picLocks noChangeAspect="1"/>
          </p:cNvPicPr>
          <p:nvPr userDrawn="1"/>
        </p:nvPicPr>
        <p:blipFill>
          <a:blip r:embed="rId12" cstate="print">
            <a:extLst>
              <a:ext uri="{28A0092B-C50C-407E-A947-70E740481C1C}">
                <a14:useLocalDpi xmlns="" xmlns:a14="http://schemas.microsoft.com/office/drawing/2010/main" val="0"/>
              </a:ext>
            </a:extLst>
          </a:blip>
          <a:stretch>
            <a:fillRect/>
          </a:stretch>
        </p:blipFill>
        <p:spPr>
          <a:xfrm>
            <a:off x="4116263" y="6031185"/>
            <a:ext cx="4848225" cy="638175"/>
          </a:xfrm>
          <a:prstGeom prst="rect">
            <a:avLst/>
          </a:prstGeom>
        </p:spPr>
      </p:pic>
      <p:sp>
        <p:nvSpPr>
          <p:cNvPr id="13" name="Rectangle 12"/>
          <p:cNvSpPr/>
          <p:nvPr userDrawn="1"/>
        </p:nvSpPr>
        <p:spPr>
          <a:xfrm>
            <a:off x="179512" y="382191"/>
            <a:ext cx="8784976" cy="6287169"/>
          </a:xfrm>
          <a:prstGeom prst="rect">
            <a:avLst/>
          </a:prstGeom>
          <a:noFill/>
          <a:ln>
            <a:solidFill>
              <a:srgbClr val="2932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179512" y="6669360"/>
            <a:ext cx="8784976" cy="188640"/>
          </a:xfrm>
          <a:prstGeom prst="rect">
            <a:avLst/>
          </a:prstGeom>
          <a:solidFill>
            <a:srgbClr val="293275"/>
          </a:solidFill>
          <a:ln>
            <a:solidFill>
              <a:srgbClr val="2932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4" r:id="rId3"/>
    <p:sldLayoutId id="2147483965" r:id="rId4"/>
    <p:sldLayoutId id="2147483966" r:id="rId5"/>
    <p:sldLayoutId id="2147483967" r:id="rId6"/>
    <p:sldLayoutId id="2147483968" r:id="rId7"/>
    <p:sldLayoutId id="2147483969" r:id="rId8"/>
    <p:sldLayoutId id="2147483971" r:id="rId9"/>
  </p:sldLayoutIdLst>
  <p:timing>
    <p:tnLst>
      <p:par>
        <p:cTn id="1" dur="indefinite" restart="never" nodeType="tmRoot"/>
      </p:par>
    </p:tnLst>
  </p:timing>
  <p:hf hdr="0" ftr="0" dt="0"/>
  <p:txStyles>
    <p:titleStyle>
      <a:lvl1pPr algn="l" defTabSz="914400" rtl="0" eaLnBrk="1" latinLnBrk="0" hangingPunct="1">
        <a:spcBef>
          <a:spcPct val="0"/>
        </a:spcBef>
        <a:buNone/>
        <a:defRPr sz="4000" kern="1200" spc="-100" baseline="0">
          <a:solidFill>
            <a:srgbClr val="F16325"/>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rgbClr val="293275"/>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rgbClr val="293275"/>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rgbClr val="293275"/>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rgbClr val="293275"/>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rgbClr val="293275"/>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12"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zdh.de/" TargetMode="External"/><Relationship Id="rId2" Type="http://schemas.openxmlformats.org/officeDocument/2006/relationships/hyperlink" Target="http://www.bda-online.de/www/arbeitgeber.nsf/ID/home" TargetMode="External"/><Relationship Id="rId1" Type="http://schemas.openxmlformats.org/officeDocument/2006/relationships/slideLayout" Target="../slideLayouts/slideLayout2.xml"/><Relationship Id="rId5" Type="http://schemas.openxmlformats.org/officeDocument/2006/relationships/hyperlink" Target="http://www.bdi-online.de/index.htm" TargetMode="External"/><Relationship Id="rId4" Type="http://schemas.openxmlformats.org/officeDocument/2006/relationships/hyperlink" Target="http://www.dihk.de/"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12"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12"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ctrTitle"/>
          </p:nvPr>
        </p:nvSpPr>
        <p:spPr/>
        <p:txBody>
          <a:bodyPr/>
          <a:lstStyle/>
          <a:p>
            <a:pPr algn="ctr"/>
            <a:r>
              <a:rPr lang="en-US" sz="3800" b="1" dirty="0" smtClean="0"/>
              <a:t>‘Industrial Relations in the European Union’</a:t>
            </a:r>
            <a:endParaRPr lang="es-ES" sz="3800" dirty="0"/>
          </a:p>
        </p:txBody>
      </p:sp>
      <p:sp>
        <p:nvSpPr>
          <p:cNvPr id="8" name="Untertitel 7"/>
          <p:cNvSpPr>
            <a:spLocks noGrp="1"/>
          </p:cNvSpPr>
          <p:nvPr>
            <p:ph type="subTitle" idx="1"/>
          </p:nvPr>
        </p:nvSpPr>
        <p:spPr>
          <a:xfrm>
            <a:off x="1259632" y="2708920"/>
            <a:ext cx="6336704" cy="2736304"/>
          </a:xfrm>
        </p:spPr>
        <p:txBody>
          <a:bodyPr>
            <a:noAutofit/>
          </a:bodyPr>
          <a:lstStyle/>
          <a:p>
            <a:pPr algn="ctr"/>
            <a:endParaRPr lang="es-ES" sz="2000" b="1" dirty="0" smtClean="0"/>
          </a:p>
          <a:p>
            <a:pPr algn="ctr"/>
            <a:r>
              <a:rPr lang="es-ES" sz="1800" b="1" dirty="0" smtClean="0"/>
              <a:t>Workshop</a:t>
            </a:r>
          </a:p>
          <a:p>
            <a:pPr algn="ctr"/>
            <a:r>
              <a:rPr lang="es-ES" sz="1800" dirty="0" smtClean="0"/>
              <a:t>28-29 January 2014</a:t>
            </a:r>
          </a:p>
          <a:p>
            <a:pPr algn="ctr"/>
            <a:r>
              <a:rPr lang="es-ES" sz="1800" dirty="0" smtClean="0"/>
              <a:t>Marie Curie ITN ‘Changing Employment’</a:t>
            </a:r>
          </a:p>
          <a:p>
            <a:pPr algn="ctr"/>
            <a:r>
              <a:rPr lang="es-ES" sz="1800" dirty="0" smtClean="0"/>
              <a:t>Theme1 ‘Management and Employees’</a:t>
            </a:r>
          </a:p>
          <a:p>
            <a:pPr algn="ctr"/>
            <a:endParaRPr lang="es-ES" sz="1800" dirty="0" smtClean="0"/>
          </a:p>
          <a:p>
            <a:pPr algn="ctr"/>
            <a:r>
              <a:rPr lang="es-ES" sz="1800" dirty="0" smtClean="0"/>
              <a:t>Oviedo University, Spain</a:t>
            </a:r>
          </a:p>
          <a:p>
            <a:pPr algn="ctr"/>
            <a:r>
              <a:rPr lang="es-ES" sz="1800" dirty="0" smtClean="0"/>
              <a:t>Department of Sociology </a:t>
            </a:r>
          </a:p>
          <a:p>
            <a:pPr algn="ctr"/>
            <a:r>
              <a:rPr lang="es-ES" sz="1800" dirty="0" smtClean="0"/>
              <a:t>Faculty of Economics and Business</a:t>
            </a:r>
          </a:p>
        </p:txBody>
      </p:sp>
      <p:sp>
        <p:nvSpPr>
          <p:cNvPr id="4" name="Foliennummernplatzhalter 3"/>
          <p:cNvSpPr>
            <a:spLocks noGrp="1"/>
          </p:cNvSpPr>
          <p:nvPr>
            <p:ph type="sldNum" sz="quarter" idx="12"/>
          </p:nvPr>
        </p:nvSpPr>
        <p:spPr/>
        <p:txBody>
          <a:bodyPr/>
          <a:lstStyle/>
          <a:p>
            <a:fld id="{0CFEC368-1D7A-4F81-ABF6-AE0E36BAF64C}"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3. </a:t>
            </a:r>
            <a:r>
              <a:rPr lang="de-DE" dirty="0" err="1" smtClean="0"/>
              <a:t>Sector</a:t>
            </a:r>
            <a:r>
              <a:rPr lang="de-DE" dirty="0" smtClean="0"/>
              <a:t> </a:t>
            </a:r>
            <a:r>
              <a:rPr lang="de-DE" dirty="0" err="1" smtClean="0"/>
              <a:t>level</a:t>
            </a:r>
            <a:r>
              <a:rPr lang="de-DE" dirty="0" smtClean="0"/>
              <a:t> </a:t>
            </a:r>
            <a:r>
              <a:rPr lang="de-DE" dirty="0" err="1" smtClean="0"/>
              <a:t>employment</a:t>
            </a:r>
            <a:r>
              <a:rPr lang="de-DE" dirty="0" smtClean="0"/>
              <a:t> </a:t>
            </a:r>
            <a:r>
              <a:rPr lang="de-DE" dirty="0" err="1" smtClean="0"/>
              <a:t>relations</a:t>
            </a:r>
            <a:endParaRPr lang="de-DE" dirty="0"/>
          </a:p>
        </p:txBody>
      </p:sp>
      <p:sp>
        <p:nvSpPr>
          <p:cNvPr id="3" name="Inhaltsplatzhalter 2"/>
          <p:cNvSpPr>
            <a:spLocks noGrp="1"/>
          </p:cNvSpPr>
          <p:nvPr>
            <p:ph idx="1"/>
          </p:nvPr>
        </p:nvSpPr>
        <p:spPr/>
        <p:txBody>
          <a:bodyPr>
            <a:normAutofit fontScale="92500" lnSpcReduction="20000"/>
          </a:bodyPr>
          <a:lstStyle/>
          <a:p>
            <a:r>
              <a:rPr lang="en-US" dirty="0" err="1" smtClean="0"/>
              <a:t>Bechter</a:t>
            </a:r>
            <a:r>
              <a:rPr lang="en-US" dirty="0" smtClean="0"/>
              <a:t>, </a:t>
            </a:r>
            <a:r>
              <a:rPr lang="en-US" dirty="0" err="1" smtClean="0"/>
              <a:t>Brandl</a:t>
            </a:r>
            <a:r>
              <a:rPr lang="en-US" dirty="0" smtClean="0"/>
              <a:t> and </a:t>
            </a:r>
            <a:r>
              <a:rPr lang="en-US" dirty="0" err="1" smtClean="0"/>
              <a:t>Meardi</a:t>
            </a:r>
            <a:r>
              <a:rPr lang="en-US" dirty="0" smtClean="0"/>
              <a:t> (2011, 2012) looked at whether the national classification holds for all private sectors in the EU Member States. </a:t>
            </a:r>
          </a:p>
          <a:p>
            <a:r>
              <a:rPr lang="en-US" dirty="0" smtClean="0"/>
              <a:t>They study nine sectors across all 27 EU Member States.</a:t>
            </a:r>
          </a:p>
          <a:p>
            <a:r>
              <a:rPr lang="en-US" dirty="0" smtClean="0"/>
              <a:t>They were able to show that many private sectors are substantially different in their industrial relations system characteristics from the national and identified sector systems of industrial relations for the EU-27 countries.</a:t>
            </a:r>
          </a:p>
          <a:p>
            <a:r>
              <a:rPr lang="en-US" dirty="0" smtClean="0"/>
              <a:t>Findings: the industrial relations system in one sector only in few cases coincides with the national ‘model’ ascribed to the respective country by the EU.</a:t>
            </a:r>
          </a:p>
          <a:p>
            <a:r>
              <a:rPr lang="en-US" dirty="0" smtClean="0"/>
              <a:t>Only in the Nordic countries and in France it is “legitimate to talk of national models” </a:t>
            </a:r>
          </a:p>
          <a:p>
            <a:pPr>
              <a:buNone/>
            </a:pPr>
            <a:endParaRPr lang="en-US" dirty="0" smtClean="0"/>
          </a:p>
          <a:p>
            <a:pPr>
              <a:buNone/>
            </a:pPr>
            <a:r>
              <a:rPr lang="en-US" dirty="0" smtClean="0"/>
              <a:t> </a:t>
            </a:r>
          </a:p>
        </p:txBody>
      </p:sp>
      <p:sp>
        <p:nvSpPr>
          <p:cNvPr id="4" name="Foliennummernplatzhalter 3"/>
          <p:cNvSpPr>
            <a:spLocks noGrp="1"/>
          </p:cNvSpPr>
          <p:nvPr>
            <p:ph type="sldNum" sz="quarter" idx="12"/>
          </p:nvPr>
        </p:nvSpPr>
        <p:spPr/>
        <p:txBody>
          <a:bodyPr/>
          <a:lstStyle/>
          <a:p>
            <a:fld id="{0CFEC368-1D7A-4F81-ABF6-AE0E36BAF64C}" type="slidenum">
              <a:rPr lang="en-US" smtClean="0"/>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3. </a:t>
            </a:r>
            <a:r>
              <a:rPr lang="de-DE" dirty="0" err="1" smtClean="0"/>
              <a:t>Sector</a:t>
            </a:r>
            <a:r>
              <a:rPr lang="de-DE" dirty="0" smtClean="0"/>
              <a:t> </a:t>
            </a:r>
            <a:r>
              <a:rPr lang="de-DE" dirty="0" err="1" smtClean="0"/>
              <a:t>level</a:t>
            </a:r>
            <a:r>
              <a:rPr lang="de-DE" dirty="0" smtClean="0"/>
              <a:t> </a:t>
            </a:r>
            <a:r>
              <a:rPr lang="de-DE" dirty="0" err="1" smtClean="0"/>
              <a:t>employment</a:t>
            </a:r>
            <a:r>
              <a:rPr lang="de-DE" dirty="0" smtClean="0"/>
              <a:t> </a:t>
            </a:r>
            <a:r>
              <a:rPr lang="de-DE" dirty="0" err="1" smtClean="0"/>
              <a:t>relations</a:t>
            </a:r>
            <a:endParaRPr lang="es-ES" dirty="0"/>
          </a:p>
        </p:txBody>
      </p:sp>
      <p:sp>
        <p:nvSpPr>
          <p:cNvPr id="3" name="Inhaltsplatzhalter 2"/>
          <p:cNvSpPr>
            <a:spLocks noGrp="1"/>
          </p:cNvSpPr>
          <p:nvPr>
            <p:ph idx="1"/>
          </p:nvPr>
        </p:nvSpPr>
        <p:spPr/>
        <p:txBody>
          <a:bodyPr/>
          <a:lstStyle/>
          <a:p>
            <a:endParaRPr lang="de-DE" dirty="0" smtClean="0">
              <a:solidFill>
                <a:schemeClr val="tx2"/>
              </a:solidFill>
            </a:endParaRPr>
          </a:p>
          <a:p>
            <a:endParaRPr lang="es-ES"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11</a:t>
            </a:fld>
            <a:endParaRPr lang="en-US"/>
          </a:p>
        </p:txBody>
      </p:sp>
      <p:graphicFrame>
        <p:nvGraphicFramePr>
          <p:cNvPr id="5" name="Tabelle 4"/>
          <p:cNvGraphicFramePr>
            <a:graphicFrameLocks noGrp="1"/>
          </p:cNvGraphicFramePr>
          <p:nvPr/>
        </p:nvGraphicFramePr>
        <p:xfrm>
          <a:off x="611560" y="1556792"/>
          <a:ext cx="7488832" cy="4248471"/>
        </p:xfrm>
        <a:graphic>
          <a:graphicData uri="http://schemas.openxmlformats.org/drawingml/2006/table">
            <a:tbl>
              <a:tblPr firstRow="1" bandRow="1">
                <a:tableStyleId>{5C22544A-7EE6-4342-B048-85BDC9FD1C3A}</a:tableStyleId>
              </a:tblPr>
              <a:tblGrid>
                <a:gridCol w="3744416"/>
                <a:gridCol w="3744416"/>
              </a:tblGrid>
              <a:tr h="1174692">
                <a:tc>
                  <a:txBody>
                    <a:bodyPr/>
                    <a:lstStyle/>
                    <a:p>
                      <a:r>
                        <a:rPr lang="es-ES" dirty="0" smtClean="0">
                          <a:solidFill>
                            <a:schemeClr val="tx1"/>
                          </a:solidFill>
                        </a:rPr>
                        <a:t>Sector Model</a:t>
                      </a:r>
                      <a:endParaRPr lang="es-ES" dirty="0">
                        <a:solidFill>
                          <a:schemeClr val="tx1"/>
                        </a:solidFill>
                      </a:endParaRPr>
                    </a:p>
                  </a:txBody>
                  <a:tcPr/>
                </a:tc>
                <a:tc>
                  <a:txBody>
                    <a:bodyPr/>
                    <a:lstStyle/>
                    <a:p>
                      <a:r>
                        <a:rPr lang="es-ES" dirty="0" smtClean="0">
                          <a:solidFill>
                            <a:schemeClr val="tx1"/>
                          </a:solidFill>
                        </a:rPr>
                        <a:t>Corresponding</a:t>
                      </a:r>
                      <a:r>
                        <a:rPr lang="es-ES" baseline="0" dirty="0" smtClean="0">
                          <a:solidFill>
                            <a:schemeClr val="tx1"/>
                          </a:solidFill>
                        </a:rPr>
                        <a:t> national model </a:t>
                      </a:r>
                      <a:endParaRPr lang="es-ES" dirty="0">
                        <a:solidFill>
                          <a:schemeClr val="tx1"/>
                        </a:solidFill>
                      </a:endParaRPr>
                    </a:p>
                  </a:txBody>
                  <a:tcPr/>
                </a:tc>
              </a:tr>
              <a:tr h="822285">
                <a:tc>
                  <a:txBody>
                    <a:bodyPr/>
                    <a:lstStyle/>
                    <a:p>
                      <a:r>
                        <a:rPr lang="es-ES" dirty="0" smtClean="0">
                          <a:solidFill>
                            <a:schemeClr val="tx1"/>
                          </a:solidFill>
                        </a:rPr>
                        <a:t>“dense”</a:t>
                      </a:r>
                      <a:endParaRPr lang="es-ES" dirty="0">
                        <a:solidFill>
                          <a:schemeClr val="tx1"/>
                        </a:solidFill>
                      </a:endParaRPr>
                    </a:p>
                  </a:txBody>
                  <a:tcPr/>
                </a:tc>
                <a:tc>
                  <a:txBody>
                    <a:bodyPr/>
                    <a:lstStyle/>
                    <a:p>
                      <a:r>
                        <a:rPr lang="es-ES" dirty="0" smtClean="0">
                          <a:solidFill>
                            <a:schemeClr val="tx1"/>
                          </a:solidFill>
                        </a:rPr>
                        <a:t>Organised corporatism</a:t>
                      </a:r>
                      <a:endParaRPr lang="es-ES" dirty="0">
                        <a:solidFill>
                          <a:schemeClr val="tx1"/>
                        </a:solidFill>
                      </a:endParaRPr>
                    </a:p>
                  </a:txBody>
                  <a:tcPr/>
                </a:tc>
              </a:tr>
              <a:tr h="822285">
                <a:tc>
                  <a:txBody>
                    <a:bodyPr/>
                    <a:lstStyle/>
                    <a:p>
                      <a:r>
                        <a:rPr lang="es-ES" dirty="0" smtClean="0">
                          <a:solidFill>
                            <a:schemeClr val="tx1"/>
                          </a:solidFill>
                        </a:rPr>
                        <a:t>“political”</a:t>
                      </a:r>
                      <a:endParaRPr lang="es-ES" dirty="0">
                        <a:solidFill>
                          <a:schemeClr val="tx1"/>
                        </a:solidFill>
                      </a:endParaRPr>
                    </a:p>
                  </a:txBody>
                  <a:tcPr/>
                </a:tc>
                <a:tc>
                  <a:txBody>
                    <a:bodyPr/>
                    <a:lstStyle/>
                    <a:p>
                      <a:r>
                        <a:rPr lang="de-DE" dirty="0" err="1" smtClean="0">
                          <a:solidFill>
                            <a:schemeClr val="tx1"/>
                          </a:solidFill>
                        </a:rPr>
                        <a:t>Social</a:t>
                      </a:r>
                      <a:r>
                        <a:rPr lang="de-DE" dirty="0" smtClean="0">
                          <a:solidFill>
                            <a:schemeClr val="tx1"/>
                          </a:solidFill>
                        </a:rPr>
                        <a:t> </a:t>
                      </a:r>
                      <a:r>
                        <a:rPr lang="de-DE" dirty="0" err="1" smtClean="0">
                          <a:solidFill>
                            <a:schemeClr val="tx1"/>
                          </a:solidFill>
                        </a:rPr>
                        <a:t>Partnership</a:t>
                      </a:r>
                      <a:endParaRPr lang="es-ES" dirty="0">
                        <a:solidFill>
                          <a:schemeClr val="tx1"/>
                        </a:solidFill>
                      </a:endParaRPr>
                    </a:p>
                  </a:txBody>
                  <a:tcPr/>
                </a:tc>
              </a:tr>
              <a:tr h="476403">
                <a:tc>
                  <a:txBody>
                    <a:bodyPr/>
                    <a:lstStyle/>
                    <a:p>
                      <a:r>
                        <a:rPr lang="es-ES" dirty="0" smtClean="0">
                          <a:solidFill>
                            <a:schemeClr val="tx1"/>
                          </a:solidFill>
                        </a:rPr>
                        <a:t>“lean”</a:t>
                      </a:r>
                      <a:endParaRPr lang="es-ES" dirty="0">
                        <a:solidFill>
                          <a:schemeClr val="tx1"/>
                        </a:solidFill>
                      </a:endParaRPr>
                    </a:p>
                  </a:txBody>
                  <a:tcPr/>
                </a:tc>
                <a:tc>
                  <a:txBody>
                    <a:bodyPr/>
                    <a:lstStyle/>
                    <a:p>
                      <a:r>
                        <a:rPr lang="de-DE" dirty="0" err="1" smtClean="0">
                          <a:solidFill>
                            <a:schemeClr val="tx1"/>
                          </a:solidFill>
                        </a:rPr>
                        <a:t>state-centred</a:t>
                      </a:r>
                      <a:endParaRPr lang="es-ES" dirty="0">
                        <a:solidFill>
                          <a:schemeClr val="tx1"/>
                        </a:solidFill>
                      </a:endParaRPr>
                    </a:p>
                  </a:txBody>
                  <a:tcPr/>
                </a:tc>
              </a:tr>
              <a:tr h="476403">
                <a:tc>
                  <a:txBody>
                    <a:bodyPr/>
                    <a:lstStyle/>
                    <a:p>
                      <a:r>
                        <a:rPr lang="es-ES" dirty="0" smtClean="0">
                          <a:solidFill>
                            <a:schemeClr val="tx1"/>
                          </a:solidFill>
                        </a:rPr>
                        <a:t>“fragile”</a:t>
                      </a:r>
                      <a:endParaRPr lang="es-ES" dirty="0">
                        <a:solidFill>
                          <a:schemeClr val="tx1"/>
                        </a:solidFill>
                      </a:endParaRPr>
                    </a:p>
                  </a:txBody>
                  <a:tcPr/>
                </a:tc>
                <a:tc>
                  <a:txBody>
                    <a:bodyPr/>
                    <a:lstStyle/>
                    <a:p>
                      <a:r>
                        <a:rPr lang="es-ES" dirty="0" smtClean="0">
                          <a:solidFill>
                            <a:schemeClr val="tx1"/>
                          </a:solidFill>
                        </a:rPr>
                        <a:t>liberal</a:t>
                      </a:r>
                      <a:endParaRPr lang="es-ES" dirty="0">
                        <a:solidFill>
                          <a:schemeClr val="tx1"/>
                        </a:solidFill>
                      </a:endParaRPr>
                    </a:p>
                  </a:txBody>
                  <a:tcPr/>
                </a:tc>
              </a:tr>
              <a:tr h="476403">
                <a:tc>
                  <a:txBody>
                    <a:bodyPr/>
                    <a:lstStyle/>
                    <a:p>
                      <a:r>
                        <a:rPr lang="es-ES" dirty="0" smtClean="0">
                          <a:solidFill>
                            <a:schemeClr val="tx1"/>
                          </a:solidFill>
                        </a:rPr>
                        <a:t>“empty”</a:t>
                      </a:r>
                      <a:endParaRPr lang="es-ES" dirty="0">
                        <a:solidFill>
                          <a:schemeClr val="tx1"/>
                        </a:solidFill>
                      </a:endParaRPr>
                    </a:p>
                  </a:txBody>
                  <a:tcPr/>
                </a:tc>
                <a:tc>
                  <a:txBody>
                    <a:bodyPr/>
                    <a:lstStyle/>
                    <a:p>
                      <a:r>
                        <a:rPr lang="es-ES" dirty="0" smtClean="0">
                          <a:solidFill>
                            <a:schemeClr val="tx1"/>
                          </a:solidFill>
                        </a:rPr>
                        <a:t>mixed</a:t>
                      </a:r>
                      <a:endParaRPr lang="es-ES" dirty="0">
                        <a:solidFill>
                          <a:schemeClr val="tx1"/>
                        </a:solidFill>
                      </a:endParaRPr>
                    </a:p>
                  </a:txBody>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3. </a:t>
            </a:r>
            <a:r>
              <a:rPr lang="de-DE" dirty="0" err="1" smtClean="0"/>
              <a:t>Sector</a:t>
            </a:r>
            <a:r>
              <a:rPr lang="de-DE" dirty="0" smtClean="0"/>
              <a:t> </a:t>
            </a:r>
            <a:r>
              <a:rPr lang="de-DE" dirty="0" err="1" smtClean="0"/>
              <a:t>level</a:t>
            </a:r>
            <a:r>
              <a:rPr lang="de-DE" dirty="0" smtClean="0"/>
              <a:t> </a:t>
            </a:r>
            <a:r>
              <a:rPr lang="de-DE" dirty="0" err="1" smtClean="0"/>
              <a:t>employment</a:t>
            </a:r>
            <a:r>
              <a:rPr lang="de-DE" dirty="0" smtClean="0"/>
              <a:t> </a:t>
            </a:r>
            <a:r>
              <a:rPr lang="de-DE" dirty="0" err="1" smtClean="0"/>
              <a:t>relations</a:t>
            </a:r>
            <a:endParaRPr lang="de-DE" dirty="0"/>
          </a:p>
        </p:txBody>
      </p:sp>
      <p:sp>
        <p:nvSpPr>
          <p:cNvPr id="5" name="Foliennummernplatzhalter 4"/>
          <p:cNvSpPr>
            <a:spLocks noGrp="1"/>
          </p:cNvSpPr>
          <p:nvPr>
            <p:ph type="sldNum" sz="quarter" idx="12"/>
          </p:nvPr>
        </p:nvSpPr>
        <p:spPr/>
        <p:txBody>
          <a:bodyPr/>
          <a:lstStyle/>
          <a:p>
            <a:fld id="{0CFEC368-1D7A-4F81-ABF6-AE0E36BAF64C}" type="slidenum">
              <a:rPr lang="en-US" smtClean="0"/>
              <a:pPr/>
              <a:t>12</a:t>
            </a:fld>
            <a:endParaRPr lang="en-US"/>
          </a:p>
        </p:txBody>
      </p:sp>
      <p:sp>
        <p:nvSpPr>
          <p:cNvPr id="6" name="Inhaltsplatzhalter 5"/>
          <p:cNvSpPr>
            <a:spLocks noGrp="1"/>
          </p:cNvSpPr>
          <p:nvPr>
            <p:ph idx="1"/>
          </p:nvPr>
        </p:nvSpPr>
        <p:spPr/>
        <p:txBody>
          <a:bodyPr/>
          <a:lstStyle/>
          <a:p>
            <a:endParaRPr lang="es-ES"/>
          </a:p>
        </p:txBody>
      </p:sp>
      <p:pic>
        <p:nvPicPr>
          <p:cNvPr id="3074" name="Picture 2"/>
          <p:cNvPicPr>
            <a:picLocks noChangeAspect="1" noChangeArrowheads="1"/>
          </p:cNvPicPr>
          <p:nvPr/>
        </p:nvPicPr>
        <p:blipFill>
          <a:blip r:embed="rId2" cstate="print"/>
          <a:srcRect/>
          <a:stretch>
            <a:fillRect/>
          </a:stretch>
        </p:blipFill>
        <p:spPr bwMode="auto">
          <a:xfrm>
            <a:off x="395536" y="1412776"/>
            <a:ext cx="7992888" cy="47280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3. </a:t>
            </a:r>
            <a:r>
              <a:rPr lang="de-DE" dirty="0" err="1" smtClean="0"/>
              <a:t>Sector</a:t>
            </a:r>
            <a:r>
              <a:rPr lang="de-DE" dirty="0" smtClean="0"/>
              <a:t> </a:t>
            </a:r>
            <a:r>
              <a:rPr lang="de-DE" dirty="0" err="1" smtClean="0"/>
              <a:t>level</a:t>
            </a:r>
            <a:r>
              <a:rPr lang="de-DE" dirty="0" smtClean="0"/>
              <a:t> </a:t>
            </a:r>
            <a:r>
              <a:rPr lang="de-DE" dirty="0" err="1" smtClean="0"/>
              <a:t>employment</a:t>
            </a:r>
            <a:r>
              <a:rPr lang="de-DE" dirty="0" smtClean="0"/>
              <a:t> </a:t>
            </a:r>
            <a:r>
              <a:rPr lang="de-DE" dirty="0" err="1" smtClean="0"/>
              <a:t>relations</a:t>
            </a:r>
            <a:endParaRPr lang="de-DE" dirty="0"/>
          </a:p>
        </p:txBody>
      </p:sp>
      <p:sp>
        <p:nvSpPr>
          <p:cNvPr id="3" name="Inhaltsplatzhalter 2"/>
          <p:cNvSpPr>
            <a:spLocks noGrp="1"/>
          </p:cNvSpPr>
          <p:nvPr>
            <p:ph idx="1"/>
          </p:nvPr>
        </p:nvSpPr>
        <p:spPr/>
        <p:txBody>
          <a:bodyPr/>
          <a:lstStyle/>
          <a:p>
            <a:r>
              <a:rPr lang="en-US" dirty="0" err="1" smtClean="0"/>
              <a:t>Bechel</a:t>
            </a:r>
            <a:r>
              <a:rPr lang="en-US" dirty="0" smtClean="0"/>
              <a:t> et al (2012: 16) indicate that some sectors show “relatively similar” industrial relations across the EU27”.</a:t>
            </a:r>
          </a:p>
          <a:p>
            <a:r>
              <a:rPr lang="en-US" dirty="0" smtClean="0"/>
              <a:t>These are for example big manufacturing sectors such as steel but also telecommunications. </a:t>
            </a:r>
          </a:p>
          <a:p>
            <a:r>
              <a:rPr lang="en-US" dirty="0" smtClean="0"/>
              <a:t>In seams that sectors where we find the domination of large </a:t>
            </a:r>
            <a:r>
              <a:rPr lang="en-US" b="1" dirty="0" smtClean="0"/>
              <a:t>multinationals</a:t>
            </a:r>
            <a:r>
              <a:rPr lang="en-US" dirty="0" smtClean="0"/>
              <a:t>, an intensive </a:t>
            </a:r>
            <a:r>
              <a:rPr lang="en-US" b="1" dirty="0" smtClean="0"/>
              <a:t>EU-regulation</a:t>
            </a:r>
            <a:r>
              <a:rPr lang="en-US" dirty="0" smtClean="0"/>
              <a:t> system or a </a:t>
            </a:r>
            <a:r>
              <a:rPr lang="en-US" b="1" dirty="0" smtClean="0"/>
              <a:t>transnational demand base </a:t>
            </a:r>
            <a:r>
              <a:rPr lang="en-US" dirty="0" smtClean="0"/>
              <a:t>tend to have rather homogenous industrial relations across Europe.  </a:t>
            </a:r>
          </a:p>
          <a:p>
            <a:r>
              <a:rPr lang="en-US" dirty="0" smtClean="0"/>
              <a:t>Other sectors vary a lot according to national borders. Among those are services and manufacturing units with a </a:t>
            </a:r>
            <a:r>
              <a:rPr lang="en-US" b="1" dirty="0" smtClean="0"/>
              <a:t>local or national focus </a:t>
            </a:r>
            <a:r>
              <a:rPr lang="en-US" dirty="0" smtClean="0"/>
              <a:t>such as hairdressing and sugar production.</a:t>
            </a:r>
            <a:endParaRPr lang="de-DE" dirty="0" smtClean="0"/>
          </a:p>
          <a:p>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4. </a:t>
            </a:r>
            <a:r>
              <a:rPr lang="de-DE" dirty="0" err="1" smtClean="0"/>
              <a:t>Conclusion</a:t>
            </a:r>
            <a:endParaRPr lang="de-DE" dirty="0"/>
          </a:p>
        </p:txBody>
      </p:sp>
      <p:sp>
        <p:nvSpPr>
          <p:cNvPr id="6" name="Inhaltsplatzhalter 5"/>
          <p:cNvSpPr>
            <a:spLocks noGrp="1"/>
          </p:cNvSpPr>
          <p:nvPr>
            <p:ph idx="1"/>
          </p:nvPr>
        </p:nvSpPr>
        <p:spPr/>
        <p:txBody>
          <a:bodyPr>
            <a:normAutofit lnSpcReduction="10000"/>
          </a:bodyPr>
          <a:lstStyle/>
          <a:p>
            <a:r>
              <a:rPr lang="en-US" dirty="0" smtClean="0"/>
              <a:t>Need for an amplification of the focus of comparative industrial relations – from national borders to sector limits</a:t>
            </a:r>
          </a:p>
          <a:p>
            <a:r>
              <a:rPr lang="en-US" dirty="0" smtClean="0"/>
              <a:t>“Sector differentiations do not replace the national ones (…). But to understand industrial relations both levels are important: we cannot derive the kind of industrial relations that affect a company, or a group of employees, simply by the country they are located in; we must also know in what sector they operate.” (Bechtel et al 2012: 22)</a:t>
            </a:r>
          </a:p>
          <a:p>
            <a:r>
              <a:rPr lang="en-US" dirty="0" smtClean="0"/>
              <a:t>Clearly, “not all sectors are equally homogenous: the more </a:t>
            </a:r>
            <a:r>
              <a:rPr lang="en-US" dirty="0" err="1" smtClean="0"/>
              <a:t>internationalised</a:t>
            </a:r>
            <a:r>
              <a:rPr lang="en-US" dirty="0" smtClean="0"/>
              <a:t> ones are more </a:t>
            </a:r>
            <a:r>
              <a:rPr lang="en-US" dirty="0" err="1" smtClean="0"/>
              <a:t>cleary</a:t>
            </a:r>
            <a:r>
              <a:rPr lang="en-US" dirty="0" smtClean="0"/>
              <a:t> shaped than then local ones”. (23)</a:t>
            </a:r>
          </a:p>
          <a:p>
            <a:r>
              <a:rPr lang="en-US" dirty="0" smtClean="0"/>
              <a:t>Need for “more systematic cross-country data” on sector industrial relations</a:t>
            </a:r>
            <a:endParaRPr lang="de-DE" dirty="0" smtClean="0"/>
          </a:p>
          <a:p>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Programme Full Partners</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699793" y="3197326"/>
            <a:ext cx="1642588" cy="1154457"/>
          </a:xfrm>
        </p:spPr>
      </p:pic>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948264" y="4843570"/>
            <a:ext cx="1381125" cy="390525"/>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267744" y="4740382"/>
            <a:ext cx="1892300" cy="596900"/>
          </a:xfrm>
          <a:prstGeom prst="rect">
            <a:avLst/>
          </a:prstGeom>
        </p:spPr>
      </p:pic>
      <p:pic>
        <p:nvPicPr>
          <p:cNvPr id="7" name="Picture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342380" y="1609632"/>
            <a:ext cx="1381125" cy="1304925"/>
          </a:xfrm>
          <a:prstGeom prst="rect">
            <a:avLst/>
          </a:prstGeom>
        </p:spPr>
      </p:pic>
      <p:pic>
        <p:nvPicPr>
          <p:cNvPr id="8" name="Picture 7"/>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5076056" y="3322637"/>
            <a:ext cx="1381125" cy="809625"/>
          </a:xfrm>
          <a:prstGeom prst="rect">
            <a:avLst/>
          </a:prstGeom>
        </p:spPr>
      </p:pic>
      <p:pic>
        <p:nvPicPr>
          <p:cNvPr id="9" name="Picture 8"/>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7092280" y="3530723"/>
            <a:ext cx="1381125" cy="581025"/>
          </a:xfrm>
          <a:prstGeom prst="rect">
            <a:avLst/>
          </a:prstGeom>
        </p:spPr>
      </p:pic>
      <p:pic>
        <p:nvPicPr>
          <p:cNvPr id="11" name="Picture 10"/>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6732240" y="1809656"/>
            <a:ext cx="1381125" cy="904875"/>
          </a:xfrm>
          <a:prstGeom prst="rect">
            <a:avLst/>
          </a:prstGeom>
        </p:spPr>
      </p:pic>
      <p:pic>
        <p:nvPicPr>
          <p:cNvPr id="12" name="Picture 11"/>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683568" y="3127374"/>
            <a:ext cx="1381125" cy="1200150"/>
          </a:xfrm>
          <a:prstGeom prst="rect">
            <a:avLst/>
          </a:prstGeom>
        </p:spPr>
      </p:pic>
      <p:pic>
        <p:nvPicPr>
          <p:cNvPr id="13" name="Picture 12"/>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497061" y="4843570"/>
            <a:ext cx="1381125" cy="457200"/>
          </a:xfrm>
          <a:prstGeom prst="rect">
            <a:avLst/>
          </a:prstGeom>
        </p:spPr>
      </p:pic>
      <p:pic>
        <p:nvPicPr>
          <p:cNvPr id="15" name="Picture 14"/>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1187624" y="1716846"/>
            <a:ext cx="2278566" cy="681166"/>
          </a:xfrm>
          <a:prstGeom prst="rect">
            <a:avLst/>
          </a:prstGeom>
        </p:spPr>
      </p:pic>
      <p:pic>
        <p:nvPicPr>
          <p:cNvPr id="1026" name="Picture 2"/>
          <p:cNvPicPr>
            <a:picLocks noChangeAspect="1" noChangeArrowheads="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a:off x="5018301" y="4786687"/>
            <a:ext cx="1090825" cy="50429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4" name="Foliennummernplatzhalter 13"/>
          <p:cNvSpPr>
            <a:spLocks noGrp="1"/>
          </p:cNvSpPr>
          <p:nvPr>
            <p:ph type="sldNum" sz="quarter" idx="12"/>
          </p:nvPr>
        </p:nvSpPr>
        <p:spPr/>
        <p:txBody>
          <a:bodyPr/>
          <a:lstStyle/>
          <a:p>
            <a:fld id="{0CFEC368-1D7A-4F81-ABF6-AE0E36BAF64C}" type="slidenum">
              <a:rPr lang="en-US" smtClean="0"/>
              <a:pPr/>
              <a:t>15</a:t>
            </a:fld>
            <a:endParaRPr lang="en-US"/>
          </a:p>
        </p:txBody>
      </p:sp>
    </p:spTree>
    <p:extLst>
      <p:ext uri="{BB962C8B-B14F-4D97-AF65-F5344CB8AC3E}">
        <p14:creationId xmlns="" xmlns:p14="http://schemas.microsoft.com/office/powerpoint/2010/main" val="401390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p:txBody>
          <a:bodyPr/>
          <a:lstStyle/>
          <a:p>
            <a:r>
              <a:rPr lang="es-ES" dirty="0" smtClean="0"/>
              <a:t>Additional slides</a:t>
            </a:r>
            <a:br>
              <a:rPr lang="es-ES" dirty="0" smtClean="0"/>
            </a:br>
            <a:endParaRPr lang="es-ES" dirty="0"/>
          </a:p>
        </p:txBody>
      </p:sp>
      <p:sp>
        <p:nvSpPr>
          <p:cNvPr id="6" name="Untertitel 5"/>
          <p:cNvSpPr>
            <a:spLocks noGrp="1"/>
          </p:cNvSpPr>
          <p:nvPr>
            <p:ph type="subTitle" idx="1"/>
          </p:nvPr>
        </p:nvSpPr>
        <p:spPr/>
        <p:txBody>
          <a:bodyPr/>
          <a:lstStyle/>
          <a:p>
            <a:endParaRPr lang="es-ES"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Autofit/>
          </a:bodyPr>
          <a:lstStyle/>
          <a:p>
            <a:r>
              <a:rPr lang="de-DE" sz="2800" dirty="0" err="1" smtClean="0"/>
              <a:t>Example</a:t>
            </a:r>
            <a:r>
              <a:rPr lang="de-DE" sz="2800" dirty="0" smtClean="0"/>
              <a:t>:</a:t>
            </a:r>
            <a:br>
              <a:rPr lang="de-DE" sz="2800" dirty="0" smtClean="0"/>
            </a:br>
            <a:r>
              <a:rPr lang="de-DE" sz="2800" dirty="0" smtClean="0"/>
              <a:t>National IR </a:t>
            </a:r>
            <a:r>
              <a:rPr lang="de-DE" sz="2800" dirty="0" err="1" smtClean="0"/>
              <a:t>systems</a:t>
            </a:r>
            <a:r>
              <a:rPr lang="de-DE" sz="2800" dirty="0" smtClean="0"/>
              <a:t> versus Public </a:t>
            </a:r>
            <a:r>
              <a:rPr lang="de-DE" sz="2800" dirty="0" err="1" smtClean="0"/>
              <a:t>Sector</a:t>
            </a:r>
            <a:r>
              <a:rPr lang="de-DE" sz="2800" dirty="0" smtClean="0"/>
              <a:t> IR </a:t>
            </a:r>
            <a:r>
              <a:rPr lang="de-DE" sz="2800" dirty="0" err="1" smtClean="0"/>
              <a:t>systems</a:t>
            </a:r>
            <a:endParaRPr lang="de-DE" sz="2800" dirty="0"/>
          </a:p>
        </p:txBody>
      </p:sp>
      <p:sp>
        <p:nvSpPr>
          <p:cNvPr id="7" name="Inhaltsplatzhalter 6"/>
          <p:cNvSpPr>
            <a:spLocks noGrp="1"/>
          </p:cNvSpPr>
          <p:nvPr>
            <p:ph sz="half" idx="2"/>
          </p:nvPr>
        </p:nvSpPr>
        <p:spPr>
          <a:xfrm>
            <a:off x="5508104" y="1673352"/>
            <a:ext cx="3178696" cy="4718304"/>
          </a:xfrm>
        </p:spPr>
        <p:txBody>
          <a:bodyPr>
            <a:normAutofit/>
          </a:bodyPr>
          <a:lstStyle/>
          <a:p>
            <a:pPr>
              <a:buNone/>
            </a:pPr>
            <a:r>
              <a:rPr lang="en-US" sz="2000" dirty="0" smtClean="0"/>
              <a:t>“(I)n almost all EU Member States, industrial relations in the public sector are different from the private sector.” (EC 2013, 49)</a:t>
            </a:r>
            <a:endParaRPr lang="de-DE" sz="2000" dirty="0" smtClean="0"/>
          </a:p>
          <a:p>
            <a:pPr>
              <a:buNone/>
            </a:pPr>
            <a:endParaRPr lang="de-DE" sz="2000" dirty="0" smtClean="0"/>
          </a:p>
          <a:p>
            <a:pPr>
              <a:buNone/>
            </a:pPr>
            <a:r>
              <a:rPr lang="de-DE" sz="2000" dirty="0" smtClean="0"/>
              <a:t>Source: EC 2013; </a:t>
            </a:r>
            <a:r>
              <a:rPr lang="en-US" sz="2000" dirty="0" err="1" smtClean="0"/>
              <a:t>Bechter</a:t>
            </a:r>
            <a:r>
              <a:rPr lang="en-US" sz="2000" dirty="0" smtClean="0"/>
              <a:t>, </a:t>
            </a:r>
            <a:r>
              <a:rPr lang="en-US" sz="2000" dirty="0" err="1" smtClean="0"/>
              <a:t>Brandl</a:t>
            </a:r>
            <a:r>
              <a:rPr lang="en-US" sz="2000" dirty="0" smtClean="0"/>
              <a:t> and </a:t>
            </a:r>
            <a:r>
              <a:rPr lang="en-US" sz="2000" dirty="0" err="1" smtClean="0"/>
              <a:t>Meardi</a:t>
            </a:r>
            <a:r>
              <a:rPr lang="en-US" sz="2000" dirty="0" smtClean="0"/>
              <a:t> (2011)</a:t>
            </a:r>
            <a:endParaRPr lang="de-DE" sz="2000" dirty="0"/>
          </a:p>
        </p:txBody>
      </p:sp>
      <p:pic>
        <p:nvPicPr>
          <p:cNvPr id="1027" name="Picture 3"/>
          <p:cNvPicPr>
            <a:picLocks noGrp="1" noChangeAspect="1" noChangeArrowheads="1"/>
          </p:cNvPicPr>
          <p:nvPr>
            <p:ph sz="half" idx="1"/>
          </p:nvPr>
        </p:nvPicPr>
        <p:blipFill>
          <a:blip r:embed="rId2" cstate="print"/>
          <a:srcRect/>
          <a:stretch>
            <a:fillRect/>
          </a:stretch>
        </p:blipFill>
        <p:spPr bwMode="auto">
          <a:xfrm>
            <a:off x="595180" y="1772816"/>
            <a:ext cx="4995276" cy="4069546"/>
          </a:xfrm>
          <a:prstGeom prst="rect">
            <a:avLst/>
          </a:prstGeom>
          <a:noFill/>
          <a:ln w="9525">
            <a:noFill/>
            <a:miter lim="800000"/>
            <a:headEnd/>
            <a:tailEnd/>
          </a:ln>
        </p:spPr>
      </p:pic>
      <p:sp>
        <p:nvSpPr>
          <p:cNvPr id="6" name="Foliennummernplatzhalter 5"/>
          <p:cNvSpPr>
            <a:spLocks noGrp="1"/>
          </p:cNvSpPr>
          <p:nvPr>
            <p:ph type="sldNum" sz="quarter" idx="12"/>
          </p:nvPr>
        </p:nvSpPr>
        <p:spPr/>
        <p:txBody>
          <a:bodyPr/>
          <a:lstStyle/>
          <a:p>
            <a:fld id="{0CFEC368-1D7A-4F81-ABF6-AE0E36BAF64C}" type="slidenum">
              <a:rPr lang="en-US" smtClean="0"/>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fld id="{0CFEC368-1D7A-4F81-ABF6-AE0E36BAF64C}" type="slidenum">
              <a:rPr lang="en-US" smtClean="0"/>
              <a:pPr/>
              <a:t>18</a:t>
            </a:fld>
            <a:endParaRPr lang="en-US"/>
          </a:p>
        </p:txBody>
      </p:sp>
      <p:pic>
        <p:nvPicPr>
          <p:cNvPr id="1026" name="Picture 2"/>
          <p:cNvPicPr>
            <a:picLocks noGrp="1" noChangeAspect="1" noChangeArrowheads="1"/>
          </p:cNvPicPr>
          <p:nvPr>
            <p:ph idx="4294967295"/>
          </p:nvPr>
        </p:nvPicPr>
        <p:blipFill>
          <a:blip r:embed="rId2" cstate="print"/>
          <a:srcRect/>
          <a:stretch>
            <a:fillRect/>
          </a:stretch>
        </p:blipFill>
        <p:spPr bwMode="auto">
          <a:xfrm>
            <a:off x="251520" y="404664"/>
            <a:ext cx="8424936" cy="62636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CFEC368-1D7A-4F81-ABF6-AE0E36BAF64C}" type="slidenum">
              <a:rPr lang="en-US" smtClean="0"/>
              <a:pPr/>
              <a:t>19</a:t>
            </a:fld>
            <a:endParaRPr lang="en-US"/>
          </a:p>
        </p:txBody>
      </p:sp>
      <p:pic>
        <p:nvPicPr>
          <p:cNvPr id="2050" name="Picture 2"/>
          <p:cNvPicPr>
            <a:picLocks noChangeAspect="1" noChangeArrowheads="1"/>
          </p:cNvPicPr>
          <p:nvPr/>
        </p:nvPicPr>
        <p:blipFill>
          <a:blip r:embed="rId2" cstate="print"/>
          <a:srcRect/>
          <a:stretch>
            <a:fillRect/>
          </a:stretch>
        </p:blipFill>
        <p:spPr bwMode="auto">
          <a:xfrm>
            <a:off x="251520" y="188640"/>
            <a:ext cx="8662267" cy="5904656"/>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000" i="1" dirty="0" smtClean="0"/>
              <a:t>Sectors of countries? Typologies and levels of analysis in comparative industrial relations </a:t>
            </a:r>
            <a:endParaRPr lang="en-GB" sz="3000" dirty="0"/>
          </a:p>
        </p:txBody>
      </p:sp>
      <p:sp>
        <p:nvSpPr>
          <p:cNvPr id="3" name="Subtitle 2"/>
          <p:cNvSpPr>
            <a:spLocks noGrp="1"/>
          </p:cNvSpPr>
          <p:nvPr>
            <p:ph type="subTitle" idx="1"/>
          </p:nvPr>
        </p:nvSpPr>
        <p:spPr>
          <a:xfrm>
            <a:off x="658354" y="2780928"/>
            <a:ext cx="6577942" cy="2304256"/>
          </a:xfrm>
        </p:spPr>
        <p:txBody>
          <a:bodyPr>
            <a:normAutofit fontScale="62500" lnSpcReduction="20000"/>
          </a:bodyPr>
          <a:lstStyle/>
          <a:p>
            <a:r>
              <a:rPr lang="en-US" b="1" dirty="0" smtClean="0"/>
              <a:t>Theme 1 Workshop ‘Industrial Relations in the European Union’</a:t>
            </a:r>
            <a:endParaRPr lang="de-DE" dirty="0" smtClean="0"/>
          </a:p>
          <a:p>
            <a:r>
              <a:rPr lang="en-GB" dirty="0" smtClean="0"/>
              <a:t>Introduction</a:t>
            </a:r>
          </a:p>
          <a:p>
            <a:r>
              <a:rPr lang="en-GB" dirty="0" smtClean="0"/>
              <a:t>Mona </a:t>
            </a:r>
            <a:r>
              <a:rPr lang="en-GB" dirty="0" err="1" smtClean="0"/>
              <a:t>Aranea</a:t>
            </a:r>
            <a:r>
              <a:rPr lang="en-GB" dirty="0" smtClean="0"/>
              <a:t> (ESR2)</a:t>
            </a:r>
          </a:p>
          <a:p>
            <a:endParaRPr lang="en-GB" dirty="0" smtClean="0"/>
          </a:p>
          <a:p>
            <a:r>
              <a:rPr lang="en-GB" b="1" dirty="0" smtClean="0"/>
              <a:t>Presentation of:</a:t>
            </a:r>
          </a:p>
          <a:p>
            <a:r>
              <a:rPr lang="en-US" dirty="0" err="1" smtClean="0"/>
              <a:t>Bechter</a:t>
            </a:r>
            <a:r>
              <a:rPr lang="en-US" dirty="0" smtClean="0"/>
              <a:t>, B., </a:t>
            </a:r>
            <a:r>
              <a:rPr lang="en-US" dirty="0" err="1" smtClean="0"/>
              <a:t>Brandl</a:t>
            </a:r>
            <a:r>
              <a:rPr lang="en-US" dirty="0" smtClean="0"/>
              <a:t>, B. and </a:t>
            </a:r>
            <a:r>
              <a:rPr lang="en-US" dirty="0" err="1" smtClean="0"/>
              <a:t>Meardi</a:t>
            </a:r>
            <a:r>
              <a:rPr lang="en-US" dirty="0" smtClean="0"/>
              <a:t>, G. (2012): </a:t>
            </a:r>
            <a:r>
              <a:rPr lang="en-US" i="1" dirty="0" smtClean="0"/>
              <a:t>Sectors of countries? Typologies and levels of analysis in comparative industrial relations</a:t>
            </a:r>
            <a:r>
              <a:rPr lang="en-US" dirty="0" smtClean="0"/>
              <a:t>, European Journal of Industrial Relations 18(3), 1-18.</a:t>
            </a:r>
            <a:endParaRPr lang="de-DE" dirty="0" smtClean="0"/>
          </a:p>
          <a:p>
            <a:endParaRPr lang="en-GB" dirty="0"/>
          </a:p>
        </p:txBody>
      </p:sp>
    </p:spTree>
    <p:extLst>
      <p:ext uri="{BB962C8B-B14F-4D97-AF65-F5344CB8AC3E}">
        <p14:creationId xmlns="" xmlns:p14="http://schemas.microsoft.com/office/powerpoint/2010/main" val="2802298730"/>
      </p:ext>
    </p:extLst>
  </p:cSld>
  <p:clrMapOvr>
    <a:masterClrMapping/>
  </p:clrMapOvr>
  <mc:AlternateContent xmlns:mc="http://schemas.openxmlformats.org/markup-compatibility/2006">
    <mc:Choice xmlns=""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400" dirty="0" smtClean="0"/>
              <a:t>Industrial Relations </a:t>
            </a:r>
            <a:br>
              <a:rPr lang="en-US" sz="4400" dirty="0" smtClean="0"/>
            </a:br>
            <a:r>
              <a:rPr lang="en-US" sz="4400" dirty="0" smtClean="0"/>
              <a:t>in Germany</a:t>
            </a:r>
            <a:endParaRPr lang="en-GB" sz="4400" dirty="0"/>
          </a:p>
        </p:txBody>
      </p:sp>
      <p:sp>
        <p:nvSpPr>
          <p:cNvPr id="3" name="Subtitle 2"/>
          <p:cNvSpPr>
            <a:spLocks noGrp="1"/>
          </p:cNvSpPr>
          <p:nvPr>
            <p:ph type="subTitle" idx="1"/>
          </p:nvPr>
        </p:nvSpPr>
        <p:spPr>
          <a:xfrm>
            <a:off x="658354" y="2780928"/>
            <a:ext cx="6577942" cy="2304256"/>
          </a:xfrm>
        </p:spPr>
        <p:txBody>
          <a:bodyPr>
            <a:normAutofit/>
          </a:bodyPr>
          <a:lstStyle/>
          <a:p>
            <a:r>
              <a:rPr lang="en-US" b="1" dirty="0" smtClean="0"/>
              <a:t>Theme 1 Workshop ‘Industrial Relations in the European Union’</a:t>
            </a:r>
            <a:endParaRPr lang="de-DE" dirty="0" smtClean="0"/>
          </a:p>
          <a:p>
            <a:endParaRPr lang="en-GB" dirty="0" smtClean="0"/>
          </a:p>
          <a:p>
            <a:r>
              <a:rPr lang="en-GB" dirty="0" smtClean="0"/>
              <a:t>Mona </a:t>
            </a:r>
            <a:r>
              <a:rPr lang="en-GB" dirty="0" err="1" smtClean="0"/>
              <a:t>Aranea</a:t>
            </a:r>
            <a:r>
              <a:rPr lang="en-GB" dirty="0" smtClean="0"/>
              <a:t> (ESR2)</a:t>
            </a:r>
          </a:p>
          <a:p>
            <a:endParaRPr lang="en-GB" dirty="0" smtClean="0"/>
          </a:p>
          <a:p>
            <a:endParaRPr lang="de-DE" b="1" dirty="0" smtClean="0"/>
          </a:p>
          <a:p>
            <a:endParaRPr lang="en-GB" dirty="0"/>
          </a:p>
        </p:txBody>
      </p:sp>
    </p:spTree>
    <p:extLst>
      <p:ext uri="{BB962C8B-B14F-4D97-AF65-F5344CB8AC3E}">
        <p14:creationId xmlns="" xmlns:p14="http://schemas.microsoft.com/office/powerpoint/2010/main" val="2802298730"/>
      </p:ext>
    </p:extLst>
  </p:cSld>
  <p:clrMapOvr>
    <a:masterClrMapping/>
  </p:clrMapOvr>
  <mc:AlternateContent xmlns:mc="http://schemas.openxmlformats.org/markup-compatibility/2006">
    <mc:Choice xmlns=""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Content</a:t>
            </a:r>
            <a:endParaRPr lang="de-DE" dirty="0"/>
          </a:p>
        </p:txBody>
      </p:sp>
      <p:sp>
        <p:nvSpPr>
          <p:cNvPr id="3" name="Inhaltsplatzhalter 2"/>
          <p:cNvSpPr>
            <a:spLocks noGrp="1"/>
          </p:cNvSpPr>
          <p:nvPr>
            <p:ph idx="1"/>
          </p:nvPr>
        </p:nvSpPr>
        <p:spPr/>
        <p:txBody>
          <a:bodyPr/>
          <a:lstStyle/>
          <a:p>
            <a:pPr marL="457200" indent="-457200">
              <a:buNone/>
            </a:pPr>
            <a:r>
              <a:rPr lang="de-DE" dirty="0" smtClean="0"/>
              <a:t>1. Seven </a:t>
            </a:r>
            <a:r>
              <a:rPr lang="de-DE" dirty="0" err="1" smtClean="0"/>
              <a:t>Dimensions</a:t>
            </a:r>
            <a:r>
              <a:rPr lang="de-DE" dirty="0" smtClean="0"/>
              <a:t> </a:t>
            </a:r>
            <a:r>
              <a:rPr lang="de-DE" dirty="0" err="1" smtClean="0"/>
              <a:t>of</a:t>
            </a:r>
            <a:r>
              <a:rPr lang="de-DE" dirty="0" smtClean="0"/>
              <a:t> Industrial Relations</a:t>
            </a:r>
          </a:p>
          <a:p>
            <a:pPr marL="457200" indent="-457200">
              <a:buNone/>
            </a:pPr>
            <a:endParaRPr lang="de-DE" dirty="0" smtClean="0"/>
          </a:p>
          <a:p>
            <a:pPr marL="457200" indent="-457200">
              <a:buNone/>
            </a:pPr>
            <a:r>
              <a:rPr lang="de-DE" dirty="0" smtClean="0"/>
              <a:t>2. </a:t>
            </a:r>
            <a:r>
              <a:rPr lang="de-DE" dirty="0" err="1" smtClean="0"/>
              <a:t>Actors</a:t>
            </a:r>
            <a:r>
              <a:rPr lang="de-DE" dirty="0" smtClean="0"/>
              <a:t> I: Trade Unions</a:t>
            </a:r>
          </a:p>
          <a:p>
            <a:pPr marL="457200" indent="-457200">
              <a:buNone/>
            </a:pPr>
            <a:endParaRPr lang="de-DE" dirty="0" smtClean="0"/>
          </a:p>
          <a:p>
            <a:pPr marL="457200" indent="-457200">
              <a:buNone/>
            </a:pPr>
            <a:r>
              <a:rPr lang="de-DE" dirty="0" smtClean="0"/>
              <a:t>3. </a:t>
            </a:r>
            <a:r>
              <a:rPr lang="de-DE" dirty="0" err="1" smtClean="0"/>
              <a:t>Actors</a:t>
            </a:r>
            <a:r>
              <a:rPr lang="de-DE" dirty="0" smtClean="0"/>
              <a:t> II: </a:t>
            </a:r>
            <a:r>
              <a:rPr lang="de-DE" dirty="0" err="1" smtClean="0"/>
              <a:t>Employer</a:t>
            </a:r>
            <a:r>
              <a:rPr lang="de-DE" dirty="0" smtClean="0"/>
              <a:t> </a:t>
            </a:r>
            <a:r>
              <a:rPr lang="de-DE" dirty="0" err="1" smtClean="0"/>
              <a:t>Associations</a:t>
            </a:r>
            <a:endParaRPr lang="de-DE" dirty="0" smtClean="0"/>
          </a:p>
          <a:p>
            <a:pPr marL="457200" indent="-457200">
              <a:buNone/>
            </a:pPr>
            <a:endParaRPr lang="de-DE" dirty="0" smtClean="0"/>
          </a:p>
          <a:p>
            <a:pPr marL="457200" indent="-457200">
              <a:buNone/>
            </a:pPr>
            <a:r>
              <a:rPr lang="de-DE" dirty="0" smtClean="0"/>
              <a:t>4. Collective </a:t>
            </a:r>
            <a:r>
              <a:rPr lang="de-DE" dirty="0" err="1" smtClean="0"/>
              <a:t>Bargaining</a:t>
            </a:r>
            <a:endParaRPr lang="de-DE" dirty="0" smtClean="0"/>
          </a:p>
          <a:p>
            <a:pPr marL="457200" indent="-457200">
              <a:buNone/>
            </a:pPr>
            <a:endParaRPr lang="de-DE" dirty="0" smtClean="0"/>
          </a:p>
          <a:p>
            <a:pPr marL="457200" indent="-457200">
              <a:buNone/>
            </a:pPr>
            <a:r>
              <a:rPr lang="de-DE" dirty="0" smtClean="0"/>
              <a:t>5. </a:t>
            </a:r>
            <a:r>
              <a:rPr lang="de-DE" dirty="0" err="1" smtClean="0"/>
              <a:t>Involvement</a:t>
            </a:r>
            <a:r>
              <a:rPr lang="de-DE" dirty="0" smtClean="0"/>
              <a:t> </a:t>
            </a:r>
            <a:r>
              <a:rPr lang="de-DE" dirty="0" err="1" smtClean="0"/>
              <a:t>of</a:t>
            </a:r>
            <a:r>
              <a:rPr lang="de-DE" dirty="0" smtClean="0"/>
              <a:t> </a:t>
            </a:r>
            <a:r>
              <a:rPr lang="de-DE" dirty="0" err="1" smtClean="0"/>
              <a:t>Social</a:t>
            </a:r>
            <a:r>
              <a:rPr lang="de-DE" dirty="0" smtClean="0"/>
              <a:t> Partners in </a:t>
            </a:r>
            <a:r>
              <a:rPr lang="de-DE" dirty="0" err="1" smtClean="0"/>
              <a:t>policy</a:t>
            </a:r>
            <a:r>
              <a:rPr lang="de-DE" dirty="0" smtClean="0"/>
              <a:t> </a:t>
            </a:r>
            <a:r>
              <a:rPr lang="de-DE" dirty="0" err="1" smtClean="0"/>
              <a:t>making</a:t>
            </a:r>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err="1" smtClean="0"/>
              <a:t>Comparative</a:t>
            </a:r>
            <a:r>
              <a:rPr lang="de-DE" dirty="0" smtClean="0"/>
              <a:t> Industrial Relations:</a:t>
            </a:r>
            <a:br>
              <a:rPr lang="de-DE" dirty="0" smtClean="0"/>
            </a:br>
            <a:r>
              <a:rPr lang="de-DE" dirty="0" smtClean="0"/>
              <a:t>Mapping </a:t>
            </a:r>
            <a:r>
              <a:rPr lang="de-DE" dirty="0" err="1" smtClean="0"/>
              <a:t>the</a:t>
            </a:r>
            <a:r>
              <a:rPr lang="de-DE" dirty="0" smtClean="0"/>
              <a:t> Seven </a:t>
            </a:r>
            <a:r>
              <a:rPr lang="de-DE" dirty="0" err="1" smtClean="0"/>
              <a:t>Dimensions</a:t>
            </a:r>
            <a:endParaRPr lang="de-DE" dirty="0"/>
          </a:p>
        </p:txBody>
      </p:sp>
      <p:sp>
        <p:nvSpPr>
          <p:cNvPr id="3" name="Inhaltsplatzhalter 2"/>
          <p:cNvSpPr>
            <a:spLocks noGrp="1"/>
          </p:cNvSpPr>
          <p:nvPr>
            <p:ph idx="1"/>
          </p:nvPr>
        </p:nvSpPr>
        <p:spPr/>
        <p:txBody>
          <a:bodyPr/>
          <a:lstStyle/>
          <a:p>
            <a:pPr>
              <a:buNone/>
            </a:pPr>
            <a:endParaRPr lang="de-DE" b="1" dirty="0" smtClean="0"/>
          </a:p>
          <a:p>
            <a:pPr>
              <a:buNone/>
            </a:pPr>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22</a:t>
            </a:fld>
            <a:endParaRPr lang="en-US"/>
          </a:p>
        </p:txBody>
      </p:sp>
      <p:graphicFrame>
        <p:nvGraphicFramePr>
          <p:cNvPr id="5" name="Diagramm 4"/>
          <p:cNvGraphicFramePr/>
          <p:nvPr/>
        </p:nvGraphicFramePr>
        <p:xfrm>
          <a:off x="1547664" y="1556792"/>
          <a:ext cx="648072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feld 7"/>
          <p:cNvSpPr txBox="1"/>
          <p:nvPr/>
        </p:nvSpPr>
        <p:spPr>
          <a:xfrm>
            <a:off x="2771800" y="5589240"/>
            <a:ext cx="3960440" cy="369332"/>
          </a:xfrm>
          <a:prstGeom prst="rect">
            <a:avLst/>
          </a:prstGeom>
          <a:noFill/>
          <a:ln w="28575">
            <a:solidFill>
              <a:schemeClr val="tx2"/>
            </a:solidFill>
          </a:ln>
        </p:spPr>
        <p:txBody>
          <a:bodyPr wrap="square" rtlCol="0">
            <a:spAutoFit/>
          </a:bodyPr>
          <a:lstStyle/>
          <a:p>
            <a:pPr lvl="0" algn="ctr"/>
            <a:r>
              <a:rPr lang="de-DE"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density</a:t>
            </a:r>
            <a:r>
              <a:rPr lang="de-D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 </a:t>
            </a:r>
            <a:r>
              <a:rPr lang="de-DE"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fragmentation</a:t>
            </a:r>
            <a:endParaRPr lang="de-D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Actors</a:t>
            </a:r>
            <a:r>
              <a:rPr lang="de-DE" dirty="0" smtClean="0"/>
              <a:t> I: Trade Unions</a:t>
            </a:r>
            <a:endParaRPr lang="de-DE" dirty="0"/>
          </a:p>
        </p:txBody>
      </p:sp>
      <p:sp>
        <p:nvSpPr>
          <p:cNvPr id="3" name="Inhaltsplatzhalter 2"/>
          <p:cNvSpPr>
            <a:spLocks noGrp="1"/>
          </p:cNvSpPr>
          <p:nvPr>
            <p:ph idx="1"/>
          </p:nvPr>
        </p:nvSpPr>
        <p:spPr/>
        <p:txBody>
          <a:bodyPr>
            <a:normAutofit fontScale="62500" lnSpcReduction="20000"/>
          </a:bodyPr>
          <a:lstStyle/>
          <a:p>
            <a:pPr>
              <a:buNone/>
            </a:pPr>
            <a:r>
              <a:rPr lang="de-DE" sz="2900" b="1" dirty="0" err="1" smtClean="0"/>
              <a:t>Density</a:t>
            </a:r>
            <a:r>
              <a:rPr lang="de-DE" sz="2900" b="1" dirty="0" smtClean="0"/>
              <a:t> </a:t>
            </a:r>
          </a:p>
          <a:p>
            <a:r>
              <a:rPr lang="en-US" sz="2900" dirty="0" smtClean="0"/>
              <a:t>Trade union membership is strongest among manual workers in manufacturing and in the public services, but much weaker among workers in the private services sector</a:t>
            </a:r>
            <a:endParaRPr lang="de-DE" sz="2900" dirty="0" smtClean="0"/>
          </a:p>
          <a:p>
            <a:r>
              <a:rPr lang="de-DE" sz="2900" dirty="0" err="1" smtClean="0"/>
              <a:t>proportion</a:t>
            </a:r>
            <a:r>
              <a:rPr lang="de-DE" sz="2900" dirty="0" smtClean="0"/>
              <a:t> </a:t>
            </a:r>
            <a:r>
              <a:rPr lang="de-DE" sz="2900" dirty="0" err="1" smtClean="0"/>
              <a:t>of</a:t>
            </a:r>
            <a:r>
              <a:rPr lang="de-DE" sz="2900" dirty="0" smtClean="0"/>
              <a:t> </a:t>
            </a:r>
            <a:r>
              <a:rPr lang="de-DE" sz="2900" dirty="0" err="1" smtClean="0"/>
              <a:t>employees</a:t>
            </a:r>
            <a:r>
              <a:rPr lang="de-DE" sz="2900" dirty="0" smtClean="0"/>
              <a:t> in </a:t>
            </a:r>
            <a:r>
              <a:rPr lang="de-DE" sz="2900" dirty="0" err="1" smtClean="0"/>
              <a:t>unions</a:t>
            </a:r>
            <a:r>
              <a:rPr lang="de-DE" sz="2900" dirty="0" smtClean="0"/>
              <a:t>: 18 % (ETUI, OECD 2010: 18.6 %)</a:t>
            </a:r>
          </a:p>
          <a:p>
            <a:r>
              <a:rPr lang="en-US" sz="2900" dirty="0" smtClean="0"/>
              <a:t>union density has fallen sharply since the early 1990s</a:t>
            </a:r>
          </a:p>
          <a:p>
            <a:r>
              <a:rPr lang="en-US" sz="2900" dirty="0" smtClean="0"/>
              <a:t>Main trade union DGB (</a:t>
            </a:r>
            <a:r>
              <a:rPr lang="en-US" sz="2900" i="1" dirty="0" err="1" smtClean="0"/>
              <a:t>Deutscher</a:t>
            </a:r>
            <a:r>
              <a:rPr lang="en-US" sz="2900" dirty="0" smtClean="0"/>
              <a:t> </a:t>
            </a:r>
            <a:r>
              <a:rPr lang="en-US" sz="2900" i="1" dirty="0" err="1" smtClean="0"/>
              <a:t>Gewerkschaftsbund</a:t>
            </a:r>
            <a:r>
              <a:rPr lang="en-US" sz="2900" dirty="0" smtClean="0"/>
              <a:t>) unites eight unions from different sectors (6 million members)</a:t>
            </a:r>
          </a:p>
          <a:p>
            <a:r>
              <a:rPr lang="en-US" sz="2900" dirty="0" smtClean="0"/>
              <a:t>Biggest sector unions: </a:t>
            </a:r>
            <a:r>
              <a:rPr lang="en-US" sz="2900" i="1" dirty="0" smtClean="0"/>
              <a:t>IG Metal </a:t>
            </a:r>
            <a:r>
              <a:rPr lang="en-US" sz="2900" dirty="0" smtClean="0"/>
              <a:t>(industry) and </a:t>
            </a:r>
            <a:r>
              <a:rPr lang="en-US" sz="2900" i="1" dirty="0" err="1" smtClean="0"/>
              <a:t>ver.di</a:t>
            </a:r>
            <a:r>
              <a:rPr lang="en-US" sz="2900" dirty="0" smtClean="0"/>
              <a:t> (services)</a:t>
            </a:r>
          </a:p>
          <a:p>
            <a:pPr>
              <a:buNone/>
            </a:pPr>
            <a:endParaRPr lang="de-DE" sz="2900" dirty="0" smtClean="0"/>
          </a:p>
          <a:p>
            <a:pPr>
              <a:buNone/>
            </a:pPr>
            <a:r>
              <a:rPr lang="de-DE" sz="2900" b="1" dirty="0" err="1" smtClean="0"/>
              <a:t>Fragmentation</a:t>
            </a:r>
            <a:endParaRPr lang="de-DE" sz="2900" b="1" dirty="0" smtClean="0"/>
          </a:p>
          <a:p>
            <a:pPr marL="457200" indent="-457200"/>
            <a:r>
              <a:rPr lang="en-US" sz="2900" dirty="0" smtClean="0"/>
              <a:t>Not all unions united through DGB </a:t>
            </a:r>
          </a:p>
          <a:p>
            <a:pPr marL="457200" indent="-457200"/>
            <a:r>
              <a:rPr lang="en-US" sz="2900" dirty="0" smtClean="0"/>
              <a:t>competition from small </a:t>
            </a:r>
            <a:r>
              <a:rPr lang="en-US" sz="2900" dirty="0" err="1" smtClean="0"/>
              <a:t>christian</a:t>
            </a:r>
            <a:r>
              <a:rPr lang="en-US" sz="2900" dirty="0" smtClean="0"/>
              <a:t> unions and specific occupations having their own unions (e.g. </a:t>
            </a:r>
            <a:r>
              <a:rPr lang="en-US" sz="2900" i="1" dirty="0" smtClean="0"/>
              <a:t>Cockpit</a:t>
            </a:r>
            <a:r>
              <a:rPr lang="en-US" sz="2900" dirty="0" smtClean="0"/>
              <a:t> for pilots, </a:t>
            </a:r>
            <a:r>
              <a:rPr lang="en-US" sz="2900" i="1" dirty="0" err="1" smtClean="0"/>
              <a:t>Marburger</a:t>
            </a:r>
            <a:r>
              <a:rPr lang="en-US" sz="2900" i="1" dirty="0" smtClean="0"/>
              <a:t> Bund </a:t>
            </a:r>
            <a:r>
              <a:rPr lang="en-US" sz="2900" dirty="0" smtClean="0"/>
              <a:t>for </a:t>
            </a:r>
            <a:r>
              <a:rPr lang="en-US" sz="2900" dirty="0" err="1" smtClean="0"/>
              <a:t>doctores</a:t>
            </a:r>
            <a:r>
              <a:rPr lang="en-US" sz="2900" dirty="0" smtClean="0"/>
              <a:t>)</a:t>
            </a:r>
          </a:p>
          <a:p>
            <a:pPr marL="457200" indent="-457200"/>
            <a:r>
              <a:rPr lang="en-US" sz="2900" dirty="0" smtClean="0"/>
              <a:t>Public services: DBB (</a:t>
            </a:r>
            <a:r>
              <a:rPr lang="en-US" sz="2900" i="1" dirty="0" err="1" smtClean="0"/>
              <a:t>Deutscher</a:t>
            </a:r>
            <a:r>
              <a:rPr lang="en-US" sz="2900" dirty="0" smtClean="0"/>
              <a:t> </a:t>
            </a:r>
            <a:r>
              <a:rPr lang="en-US" sz="2900" i="1" dirty="0" err="1" smtClean="0"/>
              <a:t>Beamtenbund</a:t>
            </a:r>
            <a:r>
              <a:rPr lang="en-US" sz="2900" dirty="0" smtClean="0"/>
              <a:t>), also formerly public services (1.26 million members)</a:t>
            </a:r>
          </a:p>
          <a:p>
            <a:pPr marL="457200" indent="-457200">
              <a:buNone/>
            </a:pPr>
            <a:endParaRPr lang="en-US" sz="2900" dirty="0" smtClean="0"/>
          </a:p>
          <a:p>
            <a:pPr marL="457200" indent="-457200">
              <a:buNone/>
            </a:pPr>
            <a:r>
              <a:rPr lang="en-US" sz="2900" dirty="0" smtClean="0"/>
              <a:t>Source: ETUI</a:t>
            </a:r>
          </a:p>
          <a:p>
            <a:pPr>
              <a:buNone/>
            </a:pPr>
            <a:endParaRPr lang="en-GB" dirty="0" smtClean="0"/>
          </a:p>
          <a:p>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Actors</a:t>
            </a:r>
            <a:r>
              <a:rPr lang="de-DE" dirty="0" smtClean="0"/>
              <a:t> II: </a:t>
            </a:r>
            <a:r>
              <a:rPr lang="de-DE" dirty="0" err="1" smtClean="0"/>
              <a:t>Employer´s</a:t>
            </a:r>
            <a:r>
              <a:rPr lang="de-DE" dirty="0" smtClean="0"/>
              <a:t> </a:t>
            </a:r>
            <a:r>
              <a:rPr lang="de-DE" dirty="0" err="1" smtClean="0"/>
              <a:t>Associations</a:t>
            </a:r>
            <a:endParaRPr lang="de-DE" dirty="0"/>
          </a:p>
        </p:txBody>
      </p:sp>
      <p:sp>
        <p:nvSpPr>
          <p:cNvPr id="3" name="Inhaltsplatzhalter 2"/>
          <p:cNvSpPr>
            <a:spLocks noGrp="1"/>
          </p:cNvSpPr>
          <p:nvPr>
            <p:ph idx="1"/>
          </p:nvPr>
        </p:nvSpPr>
        <p:spPr/>
        <p:txBody>
          <a:bodyPr>
            <a:normAutofit fontScale="70000" lnSpcReduction="20000"/>
          </a:bodyPr>
          <a:lstStyle/>
          <a:p>
            <a:pPr>
              <a:buNone/>
            </a:pPr>
            <a:r>
              <a:rPr lang="es-ES" b="1" dirty="0" smtClean="0"/>
              <a:t>Four main organisations (low degree of fragmentation)</a:t>
            </a:r>
          </a:p>
          <a:p>
            <a:r>
              <a:rPr lang="es-ES" dirty="0" smtClean="0">
                <a:solidFill>
                  <a:schemeClr val="tx1"/>
                </a:solidFill>
              </a:rPr>
              <a:t>German Confederation of Employers’ Associations (Bundesvereinigung der Deutschen Arbeitgeberverbände, </a:t>
            </a:r>
            <a:r>
              <a:rPr lang="es-ES" dirty="0" smtClean="0">
                <a:solidFill>
                  <a:schemeClr val="tx1"/>
                </a:solidFill>
                <a:hlinkClick r:id="rId2"/>
              </a:rPr>
              <a:t>BDA</a:t>
            </a:r>
            <a:r>
              <a:rPr lang="es-ES" dirty="0" smtClean="0">
                <a:solidFill>
                  <a:schemeClr val="tx1"/>
                </a:solidFill>
              </a:rPr>
              <a:t>) </a:t>
            </a:r>
          </a:p>
          <a:p>
            <a:pPr lvl="1"/>
            <a:r>
              <a:rPr lang="es-ES" sz="2400" dirty="0" smtClean="0">
                <a:solidFill>
                  <a:schemeClr val="tx1"/>
                </a:solidFill>
              </a:rPr>
              <a:t>leading employer confederation for private sector</a:t>
            </a:r>
          </a:p>
          <a:p>
            <a:pPr lvl="1"/>
            <a:r>
              <a:rPr lang="en-US" sz="2400" dirty="0" smtClean="0">
                <a:solidFill>
                  <a:schemeClr val="tx1"/>
                </a:solidFill>
              </a:rPr>
              <a:t>states that around two million companies of all sizes, employing 80% of the workers in Germany, are affiliated to its members</a:t>
            </a:r>
          </a:p>
          <a:p>
            <a:pPr lvl="1"/>
            <a:r>
              <a:rPr lang="en-US" sz="2400" dirty="0" smtClean="0">
                <a:solidFill>
                  <a:schemeClr val="tx1"/>
                </a:solidFill>
              </a:rPr>
              <a:t>not a party to collective bargaining negotiations, which are the preserve of its members</a:t>
            </a:r>
          </a:p>
          <a:p>
            <a:pPr lvl="1"/>
            <a:r>
              <a:rPr lang="en-US" sz="2400" dirty="0" smtClean="0">
                <a:solidFill>
                  <a:schemeClr val="tx1"/>
                </a:solidFill>
              </a:rPr>
              <a:t>Role: coordination and consulting</a:t>
            </a:r>
          </a:p>
          <a:p>
            <a:pPr lvl="1"/>
            <a:r>
              <a:rPr lang="en-US" sz="2400" dirty="0" smtClean="0">
                <a:solidFill>
                  <a:schemeClr val="tx1"/>
                </a:solidFill>
              </a:rPr>
              <a:t>Via BUSINESSEUROPE, the BDA takes part in the European social dialogue</a:t>
            </a:r>
            <a:endParaRPr lang="es-ES" sz="2400" dirty="0" smtClean="0">
              <a:solidFill>
                <a:schemeClr val="tx1"/>
              </a:solidFill>
            </a:endParaRPr>
          </a:p>
          <a:p>
            <a:r>
              <a:rPr lang="es-ES" dirty="0" smtClean="0">
                <a:solidFill>
                  <a:schemeClr val="tx1"/>
                </a:solidFill>
              </a:rPr>
              <a:t>German Confederation of Skilled Crafts (Zentralverband des Deutschen Handwerks, </a:t>
            </a:r>
            <a:r>
              <a:rPr lang="es-ES" dirty="0" smtClean="0">
                <a:solidFill>
                  <a:schemeClr val="tx1"/>
                </a:solidFill>
                <a:hlinkClick r:id="rId3"/>
              </a:rPr>
              <a:t>ZDH</a:t>
            </a:r>
            <a:r>
              <a:rPr lang="es-ES" dirty="0" smtClean="0">
                <a:solidFill>
                  <a:schemeClr val="tx1"/>
                </a:solidFill>
              </a:rPr>
              <a:t>)</a:t>
            </a:r>
          </a:p>
          <a:p>
            <a:r>
              <a:rPr lang="es-ES" dirty="0" smtClean="0">
                <a:solidFill>
                  <a:schemeClr val="tx1"/>
                </a:solidFill>
              </a:rPr>
              <a:t>German Chambers of Industry and Commerce (Deutscher Industrie- und Handelskammertag, </a:t>
            </a:r>
            <a:r>
              <a:rPr lang="es-ES" dirty="0" smtClean="0">
                <a:solidFill>
                  <a:schemeClr val="tx1"/>
                </a:solidFill>
                <a:hlinkClick r:id="rId4"/>
              </a:rPr>
              <a:t>DIHK</a:t>
            </a:r>
            <a:r>
              <a:rPr lang="es-ES" dirty="0" smtClean="0">
                <a:solidFill>
                  <a:schemeClr val="tx1"/>
                </a:solidFill>
              </a:rPr>
              <a:t>) </a:t>
            </a:r>
          </a:p>
          <a:p>
            <a:r>
              <a:rPr lang="es-ES" dirty="0" smtClean="0">
                <a:solidFill>
                  <a:schemeClr val="tx1"/>
                </a:solidFill>
              </a:rPr>
              <a:t>Federation of German Industries (Bundesverband der Deutschen Industrie, </a:t>
            </a:r>
            <a:r>
              <a:rPr lang="es-ES" dirty="0" smtClean="0">
                <a:solidFill>
                  <a:schemeClr val="tx1"/>
                </a:solidFill>
                <a:hlinkClick r:id="rId5"/>
              </a:rPr>
              <a:t>BDI</a:t>
            </a:r>
            <a:r>
              <a:rPr lang="es-ES" dirty="0" smtClean="0">
                <a:solidFill>
                  <a:schemeClr val="tx1"/>
                </a:solidFill>
              </a:rPr>
              <a:t>)</a:t>
            </a:r>
            <a:endParaRPr lang="de-DE" dirty="0" smtClean="0">
              <a:solidFill>
                <a:schemeClr val="tx1"/>
              </a:solidFill>
            </a:endParaRPr>
          </a:p>
          <a:p>
            <a:pPr>
              <a:buNone/>
            </a:pPr>
            <a:endParaRPr lang="de-DE" sz="2200" dirty="0" smtClean="0">
              <a:solidFill>
                <a:schemeClr val="tx1"/>
              </a:solidFill>
            </a:endParaRPr>
          </a:p>
          <a:p>
            <a:pPr>
              <a:buNone/>
            </a:pPr>
            <a:r>
              <a:rPr lang="de-DE" sz="2200" dirty="0" smtClean="0">
                <a:solidFill>
                  <a:schemeClr val="tx1"/>
                </a:solidFill>
              </a:rPr>
              <a:t>Source: European Industrial Relations Observatory (EIRO)</a:t>
            </a:r>
          </a:p>
          <a:p>
            <a:pPr>
              <a:buNone/>
            </a:pPr>
            <a:r>
              <a:rPr lang="de-DE" sz="2200" dirty="0" smtClean="0">
                <a:solidFill>
                  <a:schemeClr val="tx1"/>
                </a:solidFill>
              </a:rPr>
              <a:t>http://www.eurofound.europa.eu/eiro/studies/tn0910049s/de0910049q.htm</a:t>
            </a:r>
          </a:p>
          <a:p>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24</a:t>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Actors</a:t>
            </a:r>
            <a:r>
              <a:rPr lang="de-DE" dirty="0" smtClean="0"/>
              <a:t> II: </a:t>
            </a:r>
            <a:r>
              <a:rPr lang="de-DE" dirty="0" err="1" smtClean="0"/>
              <a:t>Employer´s</a:t>
            </a:r>
            <a:r>
              <a:rPr lang="de-DE" dirty="0" smtClean="0"/>
              <a:t> </a:t>
            </a:r>
            <a:r>
              <a:rPr lang="de-DE" dirty="0" err="1" smtClean="0"/>
              <a:t>Associations</a:t>
            </a:r>
            <a:endParaRPr lang="es-ES" dirty="0"/>
          </a:p>
        </p:txBody>
      </p:sp>
      <p:sp>
        <p:nvSpPr>
          <p:cNvPr id="3" name="Inhaltsplatzhalter 2"/>
          <p:cNvSpPr>
            <a:spLocks noGrp="1"/>
          </p:cNvSpPr>
          <p:nvPr>
            <p:ph idx="1"/>
          </p:nvPr>
        </p:nvSpPr>
        <p:spPr/>
        <p:txBody>
          <a:bodyPr>
            <a:normAutofit fontScale="77500" lnSpcReduction="20000"/>
          </a:bodyPr>
          <a:lstStyle/>
          <a:p>
            <a:pPr>
              <a:buNone/>
            </a:pPr>
            <a:r>
              <a:rPr lang="de-DE" b="1" dirty="0" err="1" smtClean="0"/>
              <a:t>Density</a:t>
            </a:r>
            <a:r>
              <a:rPr lang="de-DE" b="1" dirty="0" smtClean="0"/>
              <a:t>: 60 % (EU2013)</a:t>
            </a:r>
          </a:p>
          <a:p>
            <a:r>
              <a:rPr lang="en-US" dirty="0" smtClean="0"/>
              <a:t>In recent years, several employer </a:t>
            </a:r>
            <a:r>
              <a:rPr lang="en-US" dirty="0" err="1" smtClean="0"/>
              <a:t>organisations</a:t>
            </a:r>
            <a:r>
              <a:rPr lang="en-US" dirty="0" smtClean="0"/>
              <a:t> have introduced a new membership status, i.e. membership without a binding commitment to collective agreements (</a:t>
            </a:r>
            <a:r>
              <a:rPr lang="en-US" dirty="0" err="1" smtClean="0"/>
              <a:t>Ohne</a:t>
            </a:r>
            <a:r>
              <a:rPr lang="en-US" dirty="0" smtClean="0"/>
              <a:t> </a:t>
            </a:r>
            <a:r>
              <a:rPr lang="en-US" dirty="0" err="1" smtClean="0"/>
              <a:t>Tarifbindung</a:t>
            </a:r>
            <a:r>
              <a:rPr lang="en-US" dirty="0" smtClean="0"/>
              <a:t> Status, OT-Status).</a:t>
            </a:r>
          </a:p>
          <a:p>
            <a:pPr>
              <a:buNone/>
            </a:pPr>
            <a:endParaRPr lang="en-US" dirty="0" smtClean="0"/>
          </a:p>
          <a:p>
            <a:pPr>
              <a:buNone/>
            </a:pPr>
            <a:r>
              <a:rPr lang="en-US" b="1" dirty="0" smtClean="0"/>
              <a:t>Example metalworking and electrical industry:</a:t>
            </a:r>
          </a:p>
          <a:p>
            <a:r>
              <a:rPr lang="en-US" dirty="0" smtClean="0"/>
              <a:t>The Employers’ Associations for the Metal and Electrical Industry (</a:t>
            </a:r>
            <a:r>
              <a:rPr lang="en-US" dirty="0" err="1" smtClean="0"/>
              <a:t>Arbeitgeberverbände</a:t>
            </a:r>
            <a:r>
              <a:rPr lang="en-US" dirty="0" smtClean="0"/>
              <a:t> </a:t>
            </a:r>
            <a:r>
              <a:rPr lang="en-US" dirty="0" err="1" smtClean="0"/>
              <a:t>der</a:t>
            </a:r>
            <a:r>
              <a:rPr lang="en-US" dirty="0" smtClean="0"/>
              <a:t> </a:t>
            </a:r>
            <a:r>
              <a:rPr lang="en-US" dirty="0" err="1" smtClean="0"/>
              <a:t>Metall</a:t>
            </a:r>
            <a:r>
              <a:rPr lang="en-US" dirty="0" smtClean="0"/>
              <a:t>-und </a:t>
            </a:r>
            <a:r>
              <a:rPr lang="en-US" dirty="0" err="1" smtClean="0"/>
              <a:t>Elektroindustrie,Gesamtmetall</a:t>
            </a:r>
            <a:r>
              <a:rPr lang="en-US" dirty="0" smtClean="0"/>
              <a:t>) has offered OT-Status since the end of 2005. </a:t>
            </a:r>
          </a:p>
          <a:p>
            <a:r>
              <a:rPr lang="en-US" dirty="0" smtClean="0"/>
              <a:t>Nonetheless, the majority of employees still work in companies bound by the </a:t>
            </a:r>
            <a:r>
              <a:rPr lang="en-US" dirty="0" err="1" smtClean="0"/>
              <a:t>sectoral</a:t>
            </a:r>
            <a:r>
              <a:rPr lang="en-US" dirty="0" smtClean="0"/>
              <a:t> collective agreement for their industry. </a:t>
            </a:r>
          </a:p>
          <a:p>
            <a:r>
              <a:rPr lang="en-US" dirty="0" smtClean="0"/>
              <a:t>Workers covered by </a:t>
            </a:r>
            <a:r>
              <a:rPr lang="en-US" dirty="0" err="1" smtClean="0"/>
              <a:t>sectoral</a:t>
            </a:r>
            <a:r>
              <a:rPr lang="en-US" dirty="0" smtClean="0"/>
              <a:t> collective agreements (2010): roughly 1.7 million employees (in 3,712 member companies)</a:t>
            </a:r>
          </a:p>
          <a:p>
            <a:r>
              <a:rPr lang="en-US" dirty="0" smtClean="0"/>
              <a:t>Workers not covered by </a:t>
            </a:r>
            <a:r>
              <a:rPr lang="en-US" dirty="0" err="1" smtClean="0"/>
              <a:t>sectoral</a:t>
            </a:r>
            <a:r>
              <a:rPr lang="en-US" dirty="0" smtClean="0"/>
              <a:t> collective agreements (2010): nearly 335,000 employees (in 2,725 companies)</a:t>
            </a:r>
            <a:endParaRPr lang="de-DE" dirty="0" smtClean="0"/>
          </a:p>
          <a:p>
            <a:endParaRPr lang="de-DE" dirty="0" smtClean="0"/>
          </a:p>
          <a:p>
            <a:pPr>
              <a:buNone/>
            </a:pPr>
            <a:r>
              <a:rPr lang="de-DE" dirty="0" smtClean="0"/>
              <a:t>Source: European Industrial Relations Observatory (EIRO)</a:t>
            </a:r>
          </a:p>
          <a:p>
            <a:pPr>
              <a:buNone/>
            </a:pPr>
            <a:endParaRPr lang="de-DE" dirty="0" smtClean="0"/>
          </a:p>
          <a:p>
            <a:endParaRPr lang="es-ES"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25</a:t>
            </a:fld>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Collective </a:t>
            </a:r>
            <a:r>
              <a:rPr lang="de-DE" dirty="0" err="1" smtClean="0"/>
              <a:t>Bargaining</a:t>
            </a:r>
            <a:r>
              <a:rPr lang="de-DE" dirty="0" smtClean="0"/>
              <a:t> in Germany</a:t>
            </a:r>
            <a:endParaRPr lang="de-DE" dirty="0"/>
          </a:p>
        </p:txBody>
      </p:sp>
      <p:sp>
        <p:nvSpPr>
          <p:cNvPr id="3" name="Inhaltsplatzhalter 2"/>
          <p:cNvSpPr>
            <a:spLocks noGrp="1"/>
          </p:cNvSpPr>
          <p:nvPr>
            <p:ph idx="1"/>
          </p:nvPr>
        </p:nvSpPr>
        <p:spPr>
          <a:xfrm>
            <a:off x="467544" y="1412776"/>
            <a:ext cx="8229600" cy="4876800"/>
          </a:xfrm>
        </p:spPr>
        <p:txBody>
          <a:bodyPr>
            <a:normAutofit/>
          </a:bodyPr>
          <a:lstStyle/>
          <a:p>
            <a:pPr>
              <a:buNone/>
            </a:pPr>
            <a:r>
              <a:rPr lang="de-DE" sz="2000" b="1" dirty="0" err="1" smtClean="0"/>
              <a:t>Coverage</a:t>
            </a:r>
            <a:endParaRPr lang="de-DE" sz="2000" b="1" dirty="0" smtClean="0"/>
          </a:p>
          <a:p>
            <a:r>
              <a:rPr lang="en-US" sz="2000" dirty="0" smtClean="0"/>
              <a:t>the share of employees covered by collective agreements: around </a:t>
            </a:r>
            <a:r>
              <a:rPr lang="de-DE" sz="2000" dirty="0" smtClean="0"/>
              <a:t>60% in 2011 (EIRO </a:t>
            </a:r>
            <a:r>
              <a:rPr lang="de-DE" sz="2000" dirty="0" err="1" smtClean="0"/>
              <a:t>webpage</a:t>
            </a:r>
            <a:r>
              <a:rPr lang="de-DE" sz="2000" dirty="0" smtClean="0"/>
              <a:t>/ EU2013)</a:t>
            </a:r>
          </a:p>
          <a:p>
            <a:pPr>
              <a:buNone/>
            </a:pPr>
            <a:r>
              <a:rPr lang="de-DE" sz="2000" b="1" dirty="0" err="1" smtClean="0"/>
              <a:t>Centralization</a:t>
            </a:r>
            <a:endParaRPr lang="de-DE" sz="2000" b="1" dirty="0" smtClean="0"/>
          </a:p>
          <a:p>
            <a:r>
              <a:rPr lang="en-US" sz="2000" dirty="0" smtClean="0"/>
              <a:t>Collective bargaining happens mainly on industry (multi-employer) level, company agreements are the exceptions</a:t>
            </a:r>
          </a:p>
          <a:p>
            <a:r>
              <a:rPr lang="de-DE" sz="2000" dirty="0" err="1" smtClean="0"/>
              <a:t>No</a:t>
            </a:r>
            <a:r>
              <a:rPr lang="de-DE" sz="2000" dirty="0" smtClean="0"/>
              <a:t> </a:t>
            </a:r>
            <a:r>
              <a:rPr lang="de-DE" sz="2000" dirty="0" err="1" smtClean="0"/>
              <a:t>general</a:t>
            </a:r>
            <a:r>
              <a:rPr lang="de-DE" sz="2000" dirty="0" smtClean="0"/>
              <a:t> </a:t>
            </a:r>
            <a:r>
              <a:rPr lang="de-DE" sz="2000" dirty="0" err="1" smtClean="0"/>
              <a:t>minumim</a:t>
            </a:r>
            <a:r>
              <a:rPr lang="de-DE" sz="2000" dirty="0" smtClean="0"/>
              <a:t> wage: </a:t>
            </a:r>
            <a:r>
              <a:rPr lang="de-DE" sz="2000" dirty="0" err="1" smtClean="0"/>
              <a:t>sector</a:t>
            </a:r>
            <a:r>
              <a:rPr lang="de-DE" sz="2000" dirty="0" smtClean="0"/>
              <a:t> </a:t>
            </a:r>
            <a:r>
              <a:rPr lang="de-DE" sz="2000" dirty="0" err="1" smtClean="0"/>
              <a:t>agreements</a:t>
            </a:r>
            <a:r>
              <a:rPr lang="de-DE" sz="2000" dirty="0" smtClean="0"/>
              <a:t> (</a:t>
            </a:r>
            <a:r>
              <a:rPr lang="de-DE" sz="2000" dirty="0" err="1" smtClean="0"/>
              <a:t>new</a:t>
            </a:r>
            <a:r>
              <a:rPr lang="de-DE" sz="2000" dirty="0" smtClean="0"/>
              <a:t> </a:t>
            </a:r>
            <a:r>
              <a:rPr lang="de-DE" sz="2000" dirty="0" err="1" smtClean="0"/>
              <a:t>government</a:t>
            </a:r>
            <a:r>
              <a:rPr lang="de-DE" sz="2000" dirty="0" smtClean="0"/>
              <a:t> 2013 </a:t>
            </a:r>
            <a:r>
              <a:rPr lang="de-DE" sz="2000" dirty="0" err="1" smtClean="0"/>
              <a:t>plans</a:t>
            </a:r>
            <a:r>
              <a:rPr lang="de-DE" sz="2000" dirty="0" smtClean="0"/>
              <a:t> </a:t>
            </a:r>
            <a:r>
              <a:rPr lang="de-DE" sz="2000" dirty="0" err="1" smtClean="0"/>
              <a:t>minimum</a:t>
            </a:r>
            <a:r>
              <a:rPr lang="de-DE" sz="2000" dirty="0" smtClean="0"/>
              <a:t> wage 8.50€)</a:t>
            </a:r>
          </a:p>
          <a:p>
            <a:r>
              <a:rPr lang="de-DE" sz="2000" dirty="0" err="1" smtClean="0"/>
              <a:t>Normally</a:t>
            </a:r>
            <a:r>
              <a:rPr lang="de-DE" sz="2000" dirty="0" smtClean="0"/>
              <a:t> </a:t>
            </a:r>
            <a:r>
              <a:rPr lang="de-DE" sz="2000" dirty="0" err="1" smtClean="0"/>
              <a:t>no</a:t>
            </a:r>
            <a:r>
              <a:rPr lang="de-DE" sz="2000" dirty="0" smtClean="0"/>
              <a:t> </a:t>
            </a:r>
            <a:r>
              <a:rPr lang="de-DE" sz="2000" dirty="0" err="1" smtClean="0"/>
              <a:t>collective</a:t>
            </a:r>
            <a:r>
              <a:rPr lang="de-DE" sz="2000" dirty="0" smtClean="0"/>
              <a:t> </a:t>
            </a:r>
            <a:r>
              <a:rPr lang="de-DE" sz="2000" dirty="0" err="1" smtClean="0"/>
              <a:t>bargaining</a:t>
            </a:r>
            <a:r>
              <a:rPr lang="de-DE" sz="2000" dirty="0" smtClean="0"/>
              <a:t> </a:t>
            </a:r>
            <a:r>
              <a:rPr lang="de-DE" sz="2000" dirty="0" err="1" smtClean="0"/>
              <a:t>between</a:t>
            </a:r>
            <a:r>
              <a:rPr lang="de-DE" sz="2000" dirty="0" smtClean="0"/>
              <a:t> DGB </a:t>
            </a:r>
            <a:r>
              <a:rPr lang="de-DE" sz="2000" dirty="0" err="1" smtClean="0"/>
              <a:t>and</a:t>
            </a:r>
            <a:r>
              <a:rPr lang="de-DE" sz="2000" dirty="0" smtClean="0"/>
              <a:t> </a:t>
            </a:r>
            <a:r>
              <a:rPr lang="de-DE" sz="2000" dirty="0" err="1" smtClean="0"/>
              <a:t>employer´s</a:t>
            </a:r>
            <a:r>
              <a:rPr lang="de-DE" sz="2000" dirty="0" smtClean="0"/>
              <a:t> </a:t>
            </a:r>
            <a:r>
              <a:rPr lang="de-DE" sz="2000" dirty="0" err="1" smtClean="0"/>
              <a:t>association</a:t>
            </a:r>
            <a:r>
              <a:rPr lang="de-DE" sz="2000" dirty="0" smtClean="0"/>
              <a:t> on national </a:t>
            </a:r>
            <a:r>
              <a:rPr lang="de-DE" sz="2000" dirty="0" err="1" smtClean="0"/>
              <a:t>level</a:t>
            </a:r>
            <a:r>
              <a:rPr lang="de-DE" sz="2000" dirty="0" smtClean="0"/>
              <a:t>: regional </a:t>
            </a:r>
            <a:r>
              <a:rPr lang="de-DE" sz="2000" dirty="0" err="1" smtClean="0"/>
              <a:t>agreements</a:t>
            </a:r>
            <a:endParaRPr lang="de-DE" sz="2000" dirty="0" smtClean="0"/>
          </a:p>
          <a:p>
            <a:r>
              <a:rPr lang="en-US" sz="2000" dirty="0" smtClean="0"/>
              <a:t>There is a trend towards </a:t>
            </a:r>
            <a:r>
              <a:rPr lang="en-US" sz="2000" dirty="0" err="1" smtClean="0"/>
              <a:t>decentralisation</a:t>
            </a:r>
            <a:r>
              <a:rPr lang="en-US" sz="2000" dirty="0" smtClean="0"/>
              <a:t> as the percentage of employees covered by </a:t>
            </a:r>
            <a:r>
              <a:rPr lang="en-US" sz="2000" dirty="0" err="1" smtClean="0"/>
              <a:t>sectoral</a:t>
            </a:r>
            <a:r>
              <a:rPr lang="en-US" sz="2000" dirty="0" smtClean="0"/>
              <a:t> collective agreements has been declining during the last decade</a:t>
            </a:r>
          </a:p>
          <a:p>
            <a:endParaRPr lang="de-DE" sz="2000" dirty="0" smtClean="0"/>
          </a:p>
          <a:p>
            <a:endParaRPr lang="en-US" dirty="0" smtClean="0"/>
          </a:p>
          <a:p>
            <a:pPr lvl="1"/>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26</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Collective </a:t>
            </a:r>
            <a:r>
              <a:rPr lang="de-DE" dirty="0" err="1" smtClean="0"/>
              <a:t>Bargaining</a:t>
            </a:r>
            <a:r>
              <a:rPr lang="de-DE" dirty="0" smtClean="0"/>
              <a:t> in Germany: MNCs</a:t>
            </a:r>
            <a:endParaRPr lang="de-DE" dirty="0"/>
          </a:p>
        </p:txBody>
      </p:sp>
      <p:sp>
        <p:nvSpPr>
          <p:cNvPr id="3" name="Inhaltsplatzhalter 2"/>
          <p:cNvSpPr>
            <a:spLocks noGrp="1"/>
          </p:cNvSpPr>
          <p:nvPr>
            <p:ph idx="1"/>
          </p:nvPr>
        </p:nvSpPr>
        <p:spPr/>
        <p:txBody>
          <a:bodyPr>
            <a:normAutofit fontScale="85000" lnSpcReduction="20000"/>
          </a:bodyPr>
          <a:lstStyle/>
          <a:p>
            <a:pPr>
              <a:buNone/>
            </a:pPr>
            <a:r>
              <a:rPr lang="en-US" dirty="0" smtClean="0"/>
              <a:t>According to national law (</a:t>
            </a:r>
            <a:r>
              <a:rPr lang="en-US" i="1" dirty="0" err="1" smtClean="0"/>
              <a:t>Mitbestimmung</a:t>
            </a:r>
            <a:r>
              <a:rPr lang="en-US" dirty="0" smtClean="0"/>
              <a:t>/ co-determination):</a:t>
            </a:r>
          </a:p>
          <a:p>
            <a:r>
              <a:rPr lang="en-US" dirty="0" smtClean="0"/>
              <a:t>Works councils (</a:t>
            </a:r>
            <a:r>
              <a:rPr lang="en-US" i="1" dirty="0" err="1" smtClean="0"/>
              <a:t>Mitbestimmung</a:t>
            </a:r>
            <a:r>
              <a:rPr lang="en-US" dirty="0" smtClean="0"/>
              <a:t>/ co-determination): a </a:t>
            </a:r>
            <a:r>
              <a:rPr lang="en-US" b="1" dirty="0" smtClean="0"/>
              <a:t>works council </a:t>
            </a:r>
            <a:r>
              <a:rPr lang="en-US" dirty="0" smtClean="0"/>
              <a:t>can be set up in all private sector workplaces with at least five employees</a:t>
            </a:r>
          </a:p>
          <a:p>
            <a:r>
              <a:rPr lang="en-US" dirty="0" smtClean="0"/>
              <a:t>Employees having works council representation: 44% in West Germany, 37% in East</a:t>
            </a:r>
          </a:p>
          <a:p>
            <a:r>
              <a:rPr lang="en-US" dirty="0" smtClean="0"/>
              <a:t>As well as works councils at workplace level, the law also requires the setting up of a </a:t>
            </a:r>
            <a:r>
              <a:rPr lang="en-US" b="1" dirty="0" smtClean="0"/>
              <a:t>central works council at company level </a:t>
            </a:r>
            <a:r>
              <a:rPr lang="en-US" dirty="0" smtClean="0"/>
              <a:t>(GBR) if a company covers several workplaces. This brings together representatives of the individual plant works councils. </a:t>
            </a:r>
          </a:p>
          <a:p>
            <a:r>
              <a:rPr lang="en-US" dirty="0" smtClean="0"/>
              <a:t>It is also possible to set up a </a:t>
            </a:r>
            <a:r>
              <a:rPr lang="en-US" b="1" dirty="0" smtClean="0"/>
              <a:t>works council at group level</a:t>
            </a:r>
            <a:r>
              <a:rPr lang="en-US" dirty="0" smtClean="0"/>
              <a:t>, covering all the companies in a group (KBR). However, this can only happen if works councils covering 50% of the total group workforce want to set one up. Group works councils remain relatively rare.</a:t>
            </a:r>
          </a:p>
          <a:p>
            <a:r>
              <a:rPr lang="en-US" dirty="0" smtClean="0"/>
              <a:t>Board-level representation: Employee representatives have a right to seats on the supervisory board of larger companies – one-third in companies with 500 to 2,000 employees, half in companies with more than 2,000.</a:t>
            </a:r>
          </a:p>
          <a:p>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27</a:t>
            </a:fld>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err="1" smtClean="0"/>
              <a:t>Involvement</a:t>
            </a:r>
            <a:r>
              <a:rPr lang="de-DE" dirty="0" smtClean="0"/>
              <a:t> </a:t>
            </a:r>
            <a:r>
              <a:rPr lang="de-DE" dirty="0" err="1" smtClean="0"/>
              <a:t>of</a:t>
            </a:r>
            <a:r>
              <a:rPr lang="de-DE" dirty="0" smtClean="0"/>
              <a:t> </a:t>
            </a:r>
            <a:r>
              <a:rPr lang="de-DE" dirty="0" err="1" smtClean="0"/>
              <a:t>social</a:t>
            </a:r>
            <a:r>
              <a:rPr lang="de-DE" dirty="0" smtClean="0"/>
              <a:t> </a:t>
            </a:r>
            <a:r>
              <a:rPr lang="de-DE" dirty="0" err="1" smtClean="0"/>
              <a:t>partner</a:t>
            </a:r>
            <a:r>
              <a:rPr lang="de-DE" dirty="0" smtClean="0"/>
              <a:t> in </a:t>
            </a:r>
            <a:r>
              <a:rPr lang="de-DE" dirty="0" err="1" smtClean="0"/>
              <a:t>policy</a:t>
            </a:r>
            <a:r>
              <a:rPr lang="de-DE" dirty="0" smtClean="0"/>
              <a:t> </a:t>
            </a:r>
            <a:r>
              <a:rPr lang="de-DE" dirty="0" err="1" smtClean="0"/>
              <a:t>making</a:t>
            </a:r>
            <a:endParaRPr lang="de-DE" dirty="0"/>
          </a:p>
        </p:txBody>
      </p:sp>
      <p:sp>
        <p:nvSpPr>
          <p:cNvPr id="3" name="Inhaltsplatzhalter 2"/>
          <p:cNvSpPr>
            <a:spLocks noGrp="1"/>
          </p:cNvSpPr>
          <p:nvPr>
            <p:ph idx="1"/>
          </p:nvPr>
        </p:nvSpPr>
        <p:spPr/>
        <p:txBody>
          <a:bodyPr/>
          <a:lstStyle/>
          <a:p>
            <a:endParaRPr lang="en-GB" dirty="0" smtClean="0"/>
          </a:p>
          <a:p>
            <a:pPr algn="ctr">
              <a:buNone/>
            </a:pPr>
            <a:endParaRPr lang="en-GB" sz="3000" i="1" dirty="0" smtClean="0">
              <a:solidFill>
                <a:srgbClr val="FF0000"/>
              </a:solidFill>
            </a:endParaRPr>
          </a:p>
          <a:p>
            <a:r>
              <a:rPr lang="en-GB" dirty="0" smtClean="0"/>
              <a:t>Consultation of social partners by policy-makers is happening but not institutionalized</a:t>
            </a:r>
          </a:p>
          <a:p>
            <a:r>
              <a:rPr lang="en-GB" dirty="0" smtClean="0"/>
              <a:t>tripartite bodies of policy-making do not exist</a:t>
            </a:r>
          </a:p>
          <a:p>
            <a:pPr>
              <a:buNone/>
            </a:pPr>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28</a:t>
            </a:fld>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dirty="0" smtClean="0"/>
              <a:t>Conclusion</a:t>
            </a:r>
            <a:endParaRPr lang="es-ES" dirty="0"/>
          </a:p>
        </p:txBody>
      </p:sp>
      <p:sp>
        <p:nvSpPr>
          <p:cNvPr id="3" name="Inhaltsplatzhalter 2"/>
          <p:cNvSpPr>
            <a:spLocks noGrp="1"/>
          </p:cNvSpPr>
          <p:nvPr>
            <p:ph idx="1"/>
          </p:nvPr>
        </p:nvSpPr>
        <p:spPr/>
        <p:txBody>
          <a:bodyPr/>
          <a:lstStyle/>
          <a:p>
            <a:r>
              <a:rPr lang="es-ES" dirty="0" smtClean="0"/>
              <a:t>Concerning bargaining coverage, union density and employer density, Germany fits to the EU average</a:t>
            </a:r>
          </a:p>
          <a:p>
            <a:r>
              <a:rPr lang="es-ES" dirty="0" smtClean="0"/>
              <a:t>Concerning centralization of collective bargaining, Germany ranges higher then other countries</a:t>
            </a:r>
          </a:p>
          <a:p>
            <a:r>
              <a:rPr lang="es-ES" dirty="0" smtClean="0"/>
              <a:t>National cluster group: Social partnership (power balance between labour and capital)</a:t>
            </a:r>
          </a:p>
          <a:p>
            <a:r>
              <a:rPr lang="es-ES" dirty="0" smtClean="0"/>
              <a:t>Note: Germany’s legal provisions for worker participation (co-determination/ Mitbestimmung) are superior to the legal rights workers enjoy in a EUROPEAN works council or on the board of a EUROPEAN company (Societas Europeas)</a:t>
            </a:r>
            <a:endParaRPr lang="es-ES"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29</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Content</a:t>
            </a:r>
            <a:endParaRPr lang="de-DE" dirty="0"/>
          </a:p>
        </p:txBody>
      </p:sp>
      <p:sp>
        <p:nvSpPr>
          <p:cNvPr id="3" name="Inhaltsplatzhalter 2"/>
          <p:cNvSpPr>
            <a:spLocks noGrp="1"/>
          </p:cNvSpPr>
          <p:nvPr>
            <p:ph idx="1"/>
          </p:nvPr>
        </p:nvSpPr>
        <p:spPr/>
        <p:txBody>
          <a:bodyPr/>
          <a:lstStyle/>
          <a:p>
            <a:pPr marL="457200" indent="-457200">
              <a:buClr>
                <a:schemeClr val="tx2"/>
              </a:buClr>
              <a:buFont typeface="+mj-lt"/>
              <a:buAutoNum type="arabicPeriod"/>
            </a:pPr>
            <a:r>
              <a:rPr lang="de-DE" sz="3300" dirty="0" smtClean="0"/>
              <a:t>Industrial Relations </a:t>
            </a:r>
            <a:r>
              <a:rPr lang="de-DE" sz="3300" dirty="0" err="1" smtClean="0"/>
              <a:t>Indicators</a:t>
            </a:r>
            <a:endParaRPr lang="de-DE" sz="3300" dirty="0" smtClean="0"/>
          </a:p>
          <a:p>
            <a:pPr marL="457200" indent="-457200">
              <a:buClr>
                <a:schemeClr val="tx2"/>
              </a:buClr>
              <a:buFont typeface="+mj-lt"/>
              <a:buAutoNum type="arabicPeriod"/>
            </a:pPr>
            <a:endParaRPr lang="de-DE" sz="3300" dirty="0" smtClean="0"/>
          </a:p>
          <a:p>
            <a:pPr marL="457200" indent="-457200">
              <a:buClr>
                <a:schemeClr val="tx2"/>
              </a:buClr>
              <a:buFont typeface="+mj-lt"/>
              <a:buAutoNum type="arabicPeriod"/>
            </a:pPr>
            <a:r>
              <a:rPr lang="de-DE" sz="3300" dirty="0" smtClean="0"/>
              <a:t>National </a:t>
            </a:r>
            <a:r>
              <a:rPr lang="de-DE" sz="3300" dirty="0" err="1" smtClean="0"/>
              <a:t>models</a:t>
            </a:r>
            <a:r>
              <a:rPr lang="de-DE" sz="3300" dirty="0" smtClean="0"/>
              <a:t> </a:t>
            </a:r>
            <a:r>
              <a:rPr lang="de-DE" sz="3300" dirty="0" err="1" smtClean="0"/>
              <a:t>of</a:t>
            </a:r>
            <a:r>
              <a:rPr lang="de-DE" sz="3300" dirty="0" smtClean="0"/>
              <a:t> </a:t>
            </a:r>
            <a:r>
              <a:rPr lang="de-DE" sz="3300" dirty="0" err="1" smtClean="0"/>
              <a:t>industrial</a:t>
            </a:r>
            <a:r>
              <a:rPr lang="de-DE" sz="3300" dirty="0" smtClean="0"/>
              <a:t> </a:t>
            </a:r>
            <a:r>
              <a:rPr lang="de-DE" sz="3300" dirty="0" err="1" smtClean="0"/>
              <a:t>relations</a:t>
            </a:r>
            <a:endParaRPr lang="de-DE" sz="3300" dirty="0" smtClean="0"/>
          </a:p>
          <a:p>
            <a:pPr marL="457200" indent="-457200">
              <a:buClr>
                <a:schemeClr val="tx2"/>
              </a:buClr>
              <a:buFont typeface="+mj-lt"/>
              <a:buAutoNum type="arabicPeriod"/>
            </a:pPr>
            <a:endParaRPr lang="de-DE" sz="3300" dirty="0" smtClean="0"/>
          </a:p>
          <a:p>
            <a:pPr marL="457200" indent="-457200">
              <a:buClr>
                <a:schemeClr val="tx2"/>
              </a:buClr>
              <a:buFont typeface="+mj-lt"/>
              <a:buAutoNum type="arabicPeriod"/>
            </a:pPr>
            <a:r>
              <a:rPr lang="de-DE" sz="3300" dirty="0" err="1" smtClean="0"/>
              <a:t>Sector</a:t>
            </a:r>
            <a:r>
              <a:rPr lang="de-DE" sz="3300" dirty="0" smtClean="0"/>
              <a:t> </a:t>
            </a:r>
            <a:r>
              <a:rPr lang="de-DE" sz="3300" dirty="0" err="1" smtClean="0"/>
              <a:t>models</a:t>
            </a:r>
            <a:r>
              <a:rPr lang="de-DE" sz="3300" dirty="0" smtClean="0"/>
              <a:t> </a:t>
            </a:r>
            <a:r>
              <a:rPr lang="de-DE" sz="3300" dirty="0" err="1" smtClean="0"/>
              <a:t>of</a:t>
            </a:r>
            <a:r>
              <a:rPr lang="de-DE" sz="3300" dirty="0" smtClean="0"/>
              <a:t> </a:t>
            </a:r>
            <a:r>
              <a:rPr lang="de-DE" sz="3300" dirty="0" err="1" smtClean="0"/>
              <a:t>industrial</a:t>
            </a:r>
            <a:r>
              <a:rPr lang="de-DE" sz="3300" dirty="0" smtClean="0"/>
              <a:t> </a:t>
            </a:r>
            <a:r>
              <a:rPr lang="de-DE" sz="3300" dirty="0" err="1" smtClean="0"/>
              <a:t>relations</a:t>
            </a:r>
            <a:endParaRPr lang="de-DE" sz="3300" dirty="0" smtClean="0"/>
          </a:p>
          <a:p>
            <a:pPr marL="457200" indent="-457200">
              <a:buClr>
                <a:schemeClr val="tx2"/>
              </a:buClr>
              <a:buFont typeface="+mj-lt"/>
              <a:buAutoNum type="arabicPeriod"/>
            </a:pPr>
            <a:endParaRPr lang="de-DE" sz="3300" dirty="0" smtClean="0"/>
          </a:p>
          <a:p>
            <a:pPr marL="457200" indent="-457200">
              <a:buClr>
                <a:schemeClr val="tx2"/>
              </a:buClr>
              <a:buFont typeface="+mj-lt"/>
              <a:buAutoNum type="arabicPeriod"/>
            </a:pPr>
            <a:r>
              <a:rPr lang="de-DE" sz="3300" dirty="0" err="1" smtClean="0"/>
              <a:t>Conclusions</a:t>
            </a:r>
            <a:endParaRPr lang="de-DE" sz="3300" dirty="0" smtClean="0"/>
          </a:p>
          <a:p>
            <a:pPr>
              <a:buNone/>
            </a:pPr>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Programme Full Partners</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699793" y="3197326"/>
            <a:ext cx="1642588" cy="1154457"/>
          </a:xfrm>
        </p:spPr>
      </p:pic>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948264" y="4843570"/>
            <a:ext cx="1381125" cy="390525"/>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267744" y="4740382"/>
            <a:ext cx="1892300" cy="596900"/>
          </a:xfrm>
          <a:prstGeom prst="rect">
            <a:avLst/>
          </a:prstGeom>
        </p:spPr>
      </p:pic>
      <p:pic>
        <p:nvPicPr>
          <p:cNvPr id="7" name="Picture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342380" y="1609632"/>
            <a:ext cx="1381125" cy="1304925"/>
          </a:xfrm>
          <a:prstGeom prst="rect">
            <a:avLst/>
          </a:prstGeom>
        </p:spPr>
      </p:pic>
      <p:pic>
        <p:nvPicPr>
          <p:cNvPr id="8" name="Picture 7"/>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5076056" y="3322637"/>
            <a:ext cx="1381125" cy="809625"/>
          </a:xfrm>
          <a:prstGeom prst="rect">
            <a:avLst/>
          </a:prstGeom>
        </p:spPr>
      </p:pic>
      <p:pic>
        <p:nvPicPr>
          <p:cNvPr id="9" name="Picture 8"/>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7092280" y="3530723"/>
            <a:ext cx="1381125" cy="581025"/>
          </a:xfrm>
          <a:prstGeom prst="rect">
            <a:avLst/>
          </a:prstGeom>
        </p:spPr>
      </p:pic>
      <p:pic>
        <p:nvPicPr>
          <p:cNvPr id="11" name="Picture 10"/>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6732240" y="1809656"/>
            <a:ext cx="1381125" cy="904875"/>
          </a:xfrm>
          <a:prstGeom prst="rect">
            <a:avLst/>
          </a:prstGeom>
        </p:spPr>
      </p:pic>
      <p:pic>
        <p:nvPicPr>
          <p:cNvPr id="12" name="Picture 11"/>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683568" y="3127374"/>
            <a:ext cx="1381125" cy="1200150"/>
          </a:xfrm>
          <a:prstGeom prst="rect">
            <a:avLst/>
          </a:prstGeom>
        </p:spPr>
      </p:pic>
      <p:pic>
        <p:nvPicPr>
          <p:cNvPr id="13" name="Picture 12"/>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497061" y="4843570"/>
            <a:ext cx="1381125" cy="457200"/>
          </a:xfrm>
          <a:prstGeom prst="rect">
            <a:avLst/>
          </a:prstGeom>
        </p:spPr>
      </p:pic>
      <p:pic>
        <p:nvPicPr>
          <p:cNvPr id="15" name="Picture 14"/>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1187624" y="1716846"/>
            <a:ext cx="2278566" cy="681166"/>
          </a:xfrm>
          <a:prstGeom prst="rect">
            <a:avLst/>
          </a:prstGeom>
        </p:spPr>
      </p:pic>
      <p:pic>
        <p:nvPicPr>
          <p:cNvPr id="1026" name="Picture 2"/>
          <p:cNvPicPr>
            <a:picLocks noChangeAspect="1" noChangeArrowheads="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a:off x="5018301" y="4786687"/>
            <a:ext cx="1090825" cy="50429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4" name="Foliennummernplatzhalter 13"/>
          <p:cNvSpPr>
            <a:spLocks noGrp="1"/>
          </p:cNvSpPr>
          <p:nvPr>
            <p:ph type="sldNum" sz="quarter" idx="12"/>
          </p:nvPr>
        </p:nvSpPr>
        <p:spPr/>
        <p:txBody>
          <a:bodyPr/>
          <a:lstStyle/>
          <a:p>
            <a:fld id="{0CFEC368-1D7A-4F81-ABF6-AE0E36BAF64C}" type="slidenum">
              <a:rPr lang="en-US" smtClean="0"/>
              <a:pPr/>
              <a:t>30</a:t>
            </a:fld>
            <a:endParaRPr lang="en-US"/>
          </a:p>
        </p:txBody>
      </p:sp>
    </p:spTree>
    <p:extLst>
      <p:ext uri="{BB962C8B-B14F-4D97-AF65-F5344CB8AC3E}">
        <p14:creationId xmlns="" xmlns:p14="http://schemas.microsoft.com/office/powerpoint/2010/main" val="401390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p:txBody>
          <a:bodyPr/>
          <a:lstStyle/>
          <a:p>
            <a:r>
              <a:rPr lang="es-ES" dirty="0" smtClean="0"/>
              <a:t>Literature Review</a:t>
            </a:r>
            <a:endParaRPr lang="es-ES" dirty="0"/>
          </a:p>
        </p:txBody>
      </p:sp>
      <p:sp>
        <p:nvSpPr>
          <p:cNvPr id="6" name="Untertitel 5"/>
          <p:cNvSpPr>
            <a:spLocks noGrp="1"/>
          </p:cNvSpPr>
          <p:nvPr>
            <p:ph type="subTitle" idx="1"/>
          </p:nvPr>
        </p:nvSpPr>
        <p:spPr/>
        <p:txBody>
          <a:bodyPr>
            <a:noAutofit/>
          </a:bodyPr>
          <a:lstStyle/>
          <a:p>
            <a:r>
              <a:rPr lang="es-ES" sz="2000" dirty="0" smtClean="0"/>
              <a:t>Keith Sisson (2013): </a:t>
            </a:r>
            <a:r>
              <a:rPr lang="es-ES" sz="2000" b="1" dirty="0" smtClean="0"/>
              <a:t>Private Sector Employment Relations in Western Europe. Collective Bargaining under pressure?</a:t>
            </a:r>
          </a:p>
          <a:p>
            <a:r>
              <a:rPr lang="es-ES" sz="2000" dirty="0" smtClean="0"/>
              <a:t>In: James Arrowsmith/ Valeria Pulignano (eds): The Transformation of Employment Relations in Europe. Institutions and Outcomes in the age of Globalization, London: Routledge, 13-32.</a:t>
            </a:r>
            <a:endParaRPr lang="es-ES" sz="2000"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31</a:t>
            </a:fld>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s-ES" dirty="0" smtClean="0"/>
              <a:t>Collective Bargaining in Western Europe_ from multi-employer to corporate level</a:t>
            </a:r>
            <a:endParaRPr lang="es-ES" dirty="0"/>
          </a:p>
        </p:txBody>
      </p:sp>
      <p:sp>
        <p:nvSpPr>
          <p:cNvPr id="3" name="Inhaltsplatzhalter 2"/>
          <p:cNvSpPr>
            <a:spLocks noGrp="1"/>
          </p:cNvSpPr>
          <p:nvPr>
            <p:ph idx="1"/>
          </p:nvPr>
        </p:nvSpPr>
        <p:spPr/>
        <p:txBody>
          <a:bodyPr>
            <a:normAutofit lnSpcReduction="10000"/>
          </a:bodyPr>
          <a:lstStyle/>
          <a:p>
            <a:r>
              <a:rPr lang="es-ES" dirty="0" smtClean="0"/>
              <a:t>Overall decline in collective bargaining coverage and trade union as well as employer organisation density</a:t>
            </a:r>
          </a:p>
          <a:p>
            <a:r>
              <a:rPr lang="es-ES" dirty="0" smtClean="0"/>
              <a:t>Decentralization of collective bargaining towards company level and “opening clauses” in sectoral agreements: “(T)he future of multiemployer bargaining is in doubt.”</a:t>
            </a:r>
          </a:p>
          <a:p>
            <a:r>
              <a:rPr lang="es-ES" dirty="0" smtClean="0"/>
              <a:t>Several overlapping and interconnected developments create pressure on collective bargaining: rise of MNCs, financialization, increased competitive, competitive focus of industrial relations, paradigm changes (neoliberal hegemony)</a:t>
            </a:r>
          </a:p>
          <a:p>
            <a:r>
              <a:rPr lang="es-ES" dirty="0" smtClean="0"/>
              <a:t>“If policy makers (both at national and EU levels) want inclusive forms of collective bargaining to continue, they need to understand the pressures that it faces.” (30)</a:t>
            </a:r>
          </a:p>
          <a:p>
            <a:endParaRPr lang="es-ES" dirty="0" smtClean="0"/>
          </a:p>
          <a:p>
            <a:endParaRPr lang="es-ES" dirty="0" smtClean="0"/>
          </a:p>
          <a:p>
            <a:endParaRPr lang="es-ES" dirty="0" smtClean="0"/>
          </a:p>
          <a:p>
            <a:endParaRPr lang="es-ES"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32</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s-ES" dirty="0" smtClean="0"/>
              <a:t>Pressures for change</a:t>
            </a:r>
            <a:endParaRPr lang="es-ES" dirty="0"/>
          </a:p>
        </p:txBody>
      </p:sp>
      <p:sp>
        <p:nvSpPr>
          <p:cNvPr id="3" name="Inhaltsplatzhalter 2"/>
          <p:cNvSpPr>
            <a:spLocks noGrp="1"/>
          </p:cNvSpPr>
          <p:nvPr>
            <p:ph idx="1"/>
          </p:nvPr>
        </p:nvSpPr>
        <p:spPr/>
        <p:txBody>
          <a:bodyPr>
            <a:normAutofit fontScale="92500"/>
          </a:bodyPr>
          <a:lstStyle/>
          <a:p>
            <a:r>
              <a:rPr lang="es-ES" dirty="0" smtClean="0"/>
              <a:t>Rise of MNCs: “streaming of portfolios around fewer lines of business as companies have sought to extend their geographical reach across markets, turning themselves into MNCs.” (16)</a:t>
            </a:r>
          </a:p>
          <a:p>
            <a:r>
              <a:rPr lang="es-ES" dirty="0" smtClean="0"/>
              <a:t>Intensifying competition: deregulation of capital markets/ financialization of companies greates competitive pressure</a:t>
            </a:r>
          </a:p>
          <a:p>
            <a:r>
              <a:rPr lang="es-ES" dirty="0" smtClean="0"/>
              <a:t>‘divisionalization’: “the company is divided into a number of semiautonomous business units that operate as individual profit and/ or cost centres with considerable devolution of responsibility for operating management”. (19)</a:t>
            </a:r>
          </a:p>
          <a:p>
            <a:r>
              <a:rPr lang="es-ES" dirty="0" smtClean="0"/>
              <a:t>European Monetary Union (EMU): encouraging national “social pacts” instead of sectoral agreements</a:t>
            </a:r>
          </a:p>
          <a:p>
            <a:r>
              <a:rPr lang="es-ES" dirty="0" smtClean="0"/>
              <a:t>Dominance of neoliberal ideology</a:t>
            </a:r>
          </a:p>
          <a:p>
            <a:endParaRPr lang="es-ES" dirty="0" smtClean="0"/>
          </a:p>
          <a:p>
            <a:endParaRPr lang="es-ES"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s-ES" dirty="0" smtClean="0"/>
              <a:t>Future prospects for private sector industrial relations in Western Europe</a:t>
            </a:r>
            <a:endParaRPr lang="es-ES" dirty="0"/>
          </a:p>
        </p:txBody>
      </p:sp>
      <p:sp>
        <p:nvSpPr>
          <p:cNvPr id="3" name="Inhaltsplatzhalter 2"/>
          <p:cNvSpPr>
            <a:spLocks noGrp="1"/>
          </p:cNvSpPr>
          <p:nvPr>
            <p:ph idx="1"/>
          </p:nvPr>
        </p:nvSpPr>
        <p:spPr/>
        <p:txBody>
          <a:bodyPr>
            <a:normAutofit/>
          </a:bodyPr>
          <a:lstStyle/>
          <a:p>
            <a:pPr>
              <a:buNone/>
            </a:pPr>
            <a:r>
              <a:rPr lang="es-ES" sz="2100" b="1" dirty="0" smtClean="0"/>
              <a:t>Three scenarios</a:t>
            </a:r>
          </a:p>
          <a:p>
            <a:r>
              <a:rPr lang="es-ES" sz="2100" dirty="0" smtClean="0"/>
              <a:t>organized dezentralization : sectoral agreements as “framework agreements”, details in company-agreements</a:t>
            </a:r>
          </a:p>
          <a:p>
            <a:r>
              <a:rPr lang="es-ES" sz="2100" dirty="0" smtClean="0"/>
              <a:t>Twin-track arrangements: MNCs have their own agreements, small- and medium-sized corporations regulated by sector agreements</a:t>
            </a:r>
          </a:p>
          <a:p>
            <a:r>
              <a:rPr lang="es-ES" sz="2100" dirty="0" smtClean="0"/>
              <a:t>“Irish” solution: collective bargaining in smaller countries gets squeezed between national and company level</a:t>
            </a:r>
          </a:p>
          <a:p>
            <a:pPr>
              <a:buNone/>
            </a:pPr>
            <a:r>
              <a:rPr lang="es-ES" sz="2100" b="1" dirty="0" smtClean="0"/>
              <a:t>Policy recommendations</a:t>
            </a:r>
          </a:p>
          <a:p>
            <a:r>
              <a:rPr lang="es-ES" sz="2100" dirty="0" smtClean="0"/>
              <a:t>Legal instruments: extension of collective agreements and minimum wage legislation</a:t>
            </a:r>
          </a:p>
          <a:p>
            <a:r>
              <a:rPr lang="es-ES" sz="2100" dirty="0" smtClean="0"/>
              <a:t>EU Social Dialog could be used to encourage the negotiation of agreements at country and/or sector level</a:t>
            </a:r>
          </a:p>
          <a:p>
            <a:endParaRPr lang="es-ES" dirty="0" smtClean="0"/>
          </a:p>
          <a:p>
            <a:endParaRPr lang="es-ES" dirty="0" smtClean="0"/>
          </a:p>
          <a:p>
            <a:endParaRPr lang="es-ES" dirty="0" smtClean="0"/>
          </a:p>
        </p:txBody>
      </p:sp>
      <p:sp>
        <p:nvSpPr>
          <p:cNvPr id="4" name="Foliennummernplatzhalter 3"/>
          <p:cNvSpPr>
            <a:spLocks noGrp="1"/>
          </p:cNvSpPr>
          <p:nvPr>
            <p:ph type="sldNum" sz="quarter" idx="12"/>
          </p:nvPr>
        </p:nvSpPr>
        <p:spPr/>
        <p:txBody>
          <a:bodyPr/>
          <a:lstStyle/>
          <a:p>
            <a:fld id="{0CFEC368-1D7A-4F81-ABF6-AE0E36BAF64C}" type="slidenum">
              <a:rPr lang="en-US" smtClean="0"/>
              <a:pPr/>
              <a:t>34</a:t>
            </a:fld>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p:txBody>
          <a:bodyPr/>
          <a:lstStyle/>
          <a:p>
            <a:r>
              <a:rPr lang="es-ES" dirty="0" smtClean="0"/>
              <a:t>Literature Review</a:t>
            </a:r>
            <a:endParaRPr lang="es-ES" dirty="0"/>
          </a:p>
        </p:txBody>
      </p:sp>
      <p:sp>
        <p:nvSpPr>
          <p:cNvPr id="6" name="Untertitel 5"/>
          <p:cNvSpPr>
            <a:spLocks noGrp="1"/>
          </p:cNvSpPr>
          <p:nvPr>
            <p:ph type="subTitle" idx="1"/>
          </p:nvPr>
        </p:nvSpPr>
        <p:spPr/>
        <p:txBody>
          <a:bodyPr/>
          <a:lstStyle/>
          <a:p>
            <a:r>
              <a:rPr lang="es-ES" dirty="0" smtClean="0"/>
              <a:t>Vera Trappmann (2013): Fallen heroes in Global Capitalism. Workers and the Restructuring of the Polish Steel Industry, London: Palgrave Macmillan</a:t>
            </a:r>
            <a:endParaRPr lang="es-ES"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35</a:t>
            </a:fld>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s-ES" dirty="0" smtClean="0"/>
              <a:t>The end of the Soviet Union and the entrance of MNCs in Poland</a:t>
            </a:r>
            <a:endParaRPr lang="es-ES" dirty="0"/>
          </a:p>
        </p:txBody>
      </p:sp>
      <p:sp>
        <p:nvSpPr>
          <p:cNvPr id="3" name="Inhaltsplatzhalter 2"/>
          <p:cNvSpPr>
            <a:spLocks noGrp="1"/>
          </p:cNvSpPr>
          <p:nvPr>
            <p:ph idx="1"/>
          </p:nvPr>
        </p:nvSpPr>
        <p:spPr/>
        <p:txBody>
          <a:bodyPr>
            <a:normAutofit lnSpcReduction="10000"/>
          </a:bodyPr>
          <a:lstStyle/>
          <a:p>
            <a:r>
              <a:rPr lang="es-ES" sz="2200" dirty="0" smtClean="0"/>
              <a:t>restructuring in the Polish steel industry: case study of steel production in Nowa Huta, Poland</a:t>
            </a:r>
          </a:p>
          <a:p>
            <a:r>
              <a:rPr lang="es-ES" sz="2200" dirty="0" smtClean="0"/>
              <a:t>Effects of globalisaiton and privatisation: MNC ArcelorMittal as new owner of Huta Lenina</a:t>
            </a:r>
          </a:p>
          <a:p>
            <a:r>
              <a:rPr lang="es-ES" sz="2200" dirty="0" smtClean="0"/>
              <a:t>Historical context: transformation from planned economy to market economy (end of soviet union 1990)</a:t>
            </a:r>
          </a:p>
          <a:p>
            <a:r>
              <a:rPr lang="es-ES" sz="2200" dirty="0" smtClean="0"/>
              <a:t>Central argument:</a:t>
            </a:r>
          </a:p>
          <a:p>
            <a:pPr>
              <a:buNone/>
            </a:pPr>
            <a:r>
              <a:rPr lang="es-ES" sz="2200" dirty="0" smtClean="0"/>
              <a:t>	(1) challenging “the one-sided account of Poland as a successful case of transition from state-planned economy to capitalism”: workers paid the price</a:t>
            </a:r>
          </a:p>
          <a:p>
            <a:pPr>
              <a:buNone/>
            </a:pPr>
            <a:r>
              <a:rPr lang="es-ES" sz="2200" dirty="0" smtClean="0"/>
              <a:t>	(2) showing “the ambivalent role of the European Union in restructuring” and economic transition in Poland, pushing for structural adjustment (job loss) in the steel sector (protecting the Western steel lobby)</a:t>
            </a:r>
            <a:endParaRPr lang="es-ES" sz="2200"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36</a:t>
            </a:fld>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s-ES" dirty="0" smtClean="0"/>
              <a:t>Case Study of Nowa Huta Steel Factory: from Huta Lenina to Mittal Steel Poland</a:t>
            </a:r>
            <a:endParaRPr lang="es-ES" dirty="0"/>
          </a:p>
        </p:txBody>
      </p:sp>
      <p:sp>
        <p:nvSpPr>
          <p:cNvPr id="3" name="Inhaltsplatzhalter 2"/>
          <p:cNvSpPr>
            <a:spLocks noGrp="1"/>
          </p:cNvSpPr>
          <p:nvPr>
            <p:ph idx="1"/>
          </p:nvPr>
        </p:nvSpPr>
        <p:spPr/>
        <p:txBody>
          <a:bodyPr>
            <a:normAutofit fontScale="92500" lnSpcReduction="20000"/>
          </a:bodyPr>
          <a:lstStyle/>
          <a:p>
            <a:r>
              <a:rPr lang="es-ES" dirty="0" smtClean="0"/>
              <a:t>“from a landmark of socialism into a subsidiary of a global steel company”</a:t>
            </a:r>
          </a:p>
          <a:p>
            <a:r>
              <a:rPr lang="es-ES" dirty="0" smtClean="0"/>
              <a:t>1950s built as part of the reconstruction and re-industrialization of Poland: most important steel plant in Poland</a:t>
            </a:r>
          </a:p>
          <a:p>
            <a:r>
              <a:rPr lang="es-ES" dirty="0" smtClean="0"/>
              <a:t>1990s: crisis of Polish steel sector; lack of investments for technological upgrading at Huta Lenina; partial privatization; reduction of workforce through different measures until 2003</a:t>
            </a:r>
          </a:p>
          <a:p>
            <a:r>
              <a:rPr lang="es-ES" dirty="0" smtClean="0"/>
              <a:t>2004: Huta Lenina becomes part of Mittal Steel (Lakshmi Mittal wins privatization contest) (141), making huge profits until 2008 (148)</a:t>
            </a:r>
          </a:p>
          <a:p>
            <a:r>
              <a:rPr lang="es-ES" dirty="0" smtClean="0"/>
              <a:t>Mittal Steel: large investment in technology; employment protected until July 2009 throgh social package with trade unions </a:t>
            </a:r>
          </a:p>
          <a:p>
            <a:r>
              <a:rPr lang="es-ES" dirty="0" smtClean="0"/>
              <a:t>Crisis 2008: job loss, agency workers (30 % of posts), reorganisation of work (multi-functional workers), more accidents</a:t>
            </a:r>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37</a:t>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s-ES" dirty="0" smtClean="0"/>
              <a:t>Case Study of Nowa Huta Steel Factory: from Huta Lenina to Mittal Steel Poland</a:t>
            </a:r>
            <a:endParaRPr lang="es-ES" dirty="0"/>
          </a:p>
        </p:txBody>
      </p:sp>
      <p:sp>
        <p:nvSpPr>
          <p:cNvPr id="3" name="Inhaltsplatzhalter 2"/>
          <p:cNvSpPr>
            <a:spLocks noGrp="1"/>
          </p:cNvSpPr>
          <p:nvPr>
            <p:ph idx="1"/>
          </p:nvPr>
        </p:nvSpPr>
        <p:spPr/>
        <p:txBody>
          <a:bodyPr/>
          <a:lstStyle/>
          <a:p>
            <a:r>
              <a:rPr lang="es-ES" dirty="0" smtClean="0"/>
              <a:t>increased inter-plant competition (internal benchmarking)</a:t>
            </a:r>
          </a:p>
          <a:p>
            <a:r>
              <a:rPr lang="es-ES" dirty="0" smtClean="0"/>
              <a:t>Local management loses autonomy: Management divisons centralized at new headquarters for Poland in Katowice (plus, ever more decisions taken by European headquarter)</a:t>
            </a:r>
          </a:p>
          <a:p>
            <a:r>
              <a:rPr lang="es-ES" dirty="0" smtClean="0"/>
              <a:t>New “professional ethic” of Mittal managers: “(t)he new top managers (...) were mainly outsiders to the sector and formed a new generation, much younger than the former managers”. (150)</a:t>
            </a:r>
          </a:p>
          <a:p>
            <a:r>
              <a:rPr lang="es-ES" dirty="0" smtClean="0"/>
              <a:t>Management “eager to use training to make people more polyvalent and multifunctional”. (155)</a:t>
            </a:r>
          </a:p>
          <a:p>
            <a:endParaRPr lang="es-ES"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38</a:t>
            </a:fld>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s-ES" dirty="0" smtClean="0"/>
              <a:t>Workers facing tripple challenge: </a:t>
            </a:r>
            <a:br>
              <a:rPr lang="es-ES" dirty="0" smtClean="0"/>
            </a:br>
            <a:r>
              <a:rPr lang="es-ES" dirty="0" smtClean="0"/>
              <a:t>EU, MNC , capitalist transformation</a:t>
            </a:r>
            <a:endParaRPr lang="es-ES" dirty="0"/>
          </a:p>
        </p:txBody>
      </p:sp>
      <p:sp>
        <p:nvSpPr>
          <p:cNvPr id="3" name="Inhaltsplatzhalter 2"/>
          <p:cNvSpPr>
            <a:spLocks noGrp="1"/>
          </p:cNvSpPr>
          <p:nvPr>
            <p:ph idx="1"/>
          </p:nvPr>
        </p:nvSpPr>
        <p:spPr/>
        <p:txBody>
          <a:bodyPr>
            <a:normAutofit fontScale="92500" lnSpcReduction="10000"/>
          </a:bodyPr>
          <a:lstStyle/>
          <a:p>
            <a:r>
              <a:rPr lang="es-ES" dirty="0" smtClean="0"/>
              <a:t>Political will of EU combined with economic power of MNCs: “the EU played a decisive role in finally bringing about privatization and restructuring”. (157)</a:t>
            </a:r>
          </a:p>
          <a:p>
            <a:r>
              <a:rPr lang="es-ES" dirty="0" smtClean="0"/>
              <a:t>“(E)nlargement policy contributed to setting an agenda for transformation that aimed primarily at macroeconomic stability and at serving the interests of transnational capital and, often, Western lobby groups.” (6)</a:t>
            </a:r>
          </a:p>
          <a:p>
            <a:r>
              <a:rPr lang="es-ES" dirty="0" smtClean="0"/>
              <a:t>Effects of restructuring on workers not part of concern: “workers in companies undergoing restructuring were left to (...) to find their own individual strategies for coping with social change and in particular with unemployment.” (6)</a:t>
            </a:r>
          </a:p>
          <a:p>
            <a:r>
              <a:rPr lang="es-ES" dirty="0" smtClean="0"/>
              <a:t>Also true for Romania and Ukraine: “(I)n all countries, after privatization unions feel powerless, feeling that their actions find no resonance in the big corporation of ArcelorMittal”. (160)</a:t>
            </a:r>
          </a:p>
          <a:p>
            <a:endParaRPr lang="es-ES"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39</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1. </a:t>
            </a:r>
            <a:r>
              <a:rPr lang="de-DE" dirty="0" err="1" smtClean="0"/>
              <a:t>Comparative</a:t>
            </a:r>
            <a:r>
              <a:rPr lang="de-DE" dirty="0" smtClean="0"/>
              <a:t> Industrial Relations: </a:t>
            </a:r>
            <a:r>
              <a:rPr lang="de-DE" dirty="0" err="1" smtClean="0"/>
              <a:t>seven</a:t>
            </a:r>
            <a:r>
              <a:rPr lang="de-DE" dirty="0" smtClean="0"/>
              <a:t> </a:t>
            </a:r>
            <a:r>
              <a:rPr lang="de-DE" dirty="0" err="1" smtClean="0"/>
              <a:t>main</a:t>
            </a:r>
            <a:r>
              <a:rPr lang="de-DE" dirty="0" smtClean="0"/>
              <a:t> </a:t>
            </a:r>
            <a:r>
              <a:rPr lang="de-DE" dirty="0" err="1" smtClean="0"/>
              <a:t>indicators</a:t>
            </a:r>
            <a:r>
              <a:rPr lang="de-DE" dirty="0" smtClean="0"/>
              <a:t> </a:t>
            </a:r>
            <a:r>
              <a:rPr lang="de-DE" dirty="0" err="1" smtClean="0"/>
              <a:t>for</a:t>
            </a:r>
            <a:r>
              <a:rPr lang="de-DE" dirty="0" smtClean="0"/>
              <a:t> </a:t>
            </a:r>
            <a:r>
              <a:rPr lang="de-DE" dirty="0" err="1" smtClean="0"/>
              <a:t>comaprison</a:t>
            </a:r>
            <a:endParaRPr lang="de-DE" dirty="0"/>
          </a:p>
        </p:txBody>
      </p:sp>
      <p:sp>
        <p:nvSpPr>
          <p:cNvPr id="3" name="Inhaltsplatzhalter 2"/>
          <p:cNvSpPr>
            <a:spLocks noGrp="1"/>
          </p:cNvSpPr>
          <p:nvPr>
            <p:ph idx="1"/>
          </p:nvPr>
        </p:nvSpPr>
        <p:spPr>
          <a:xfrm>
            <a:off x="467544" y="1484784"/>
            <a:ext cx="8229600" cy="4876800"/>
          </a:xfrm>
        </p:spPr>
        <p:txBody>
          <a:bodyPr/>
          <a:lstStyle/>
          <a:p>
            <a:pPr lvl="1">
              <a:buNone/>
            </a:pPr>
            <a:endParaRPr lang="en-GB" dirty="0" smtClean="0"/>
          </a:p>
          <a:p>
            <a:pPr lvl="1">
              <a:buNone/>
            </a:pPr>
            <a:r>
              <a:rPr lang="en-GB" dirty="0" smtClean="0"/>
              <a:t>(a) </a:t>
            </a:r>
            <a:r>
              <a:rPr lang="en-GB" b="1" dirty="0" smtClean="0"/>
              <a:t>union</a:t>
            </a:r>
            <a:r>
              <a:rPr lang="en-GB" dirty="0" smtClean="0"/>
              <a:t> density</a:t>
            </a:r>
          </a:p>
          <a:p>
            <a:pPr lvl="1">
              <a:buNone/>
            </a:pPr>
            <a:r>
              <a:rPr lang="en-GB" dirty="0" smtClean="0"/>
              <a:t>(b) union fragmentation</a:t>
            </a:r>
          </a:p>
          <a:p>
            <a:pPr lvl="1">
              <a:buNone/>
            </a:pPr>
            <a:endParaRPr lang="en-GB" dirty="0" smtClean="0"/>
          </a:p>
          <a:p>
            <a:pPr lvl="1">
              <a:buNone/>
            </a:pPr>
            <a:r>
              <a:rPr lang="en-GB" dirty="0" smtClean="0"/>
              <a:t>(c) </a:t>
            </a:r>
            <a:r>
              <a:rPr lang="en-GB" b="1" dirty="0" smtClean="0"/>
              <a:t>employer association´s </a:t>
            </a:r>
            <a:r>
              <a:rPr lang="en-GB" dirty="0" smtClean="0"/>
              <a:t>density</a:t>
            </a:r>
            <a:endParaRPr lang="de-DE" dirty="0" smtClean="0"/>
          </a:p>
          <a:p>
            <a:pPr lvl="1">
              <a:buNone/>
            </a:pPr>
            <a:r>
              <a:rPr lang="en-GB" dirty="0" smtClean="0"/>
              <a:t>(d) fragmentation of employer associations</a:t>
            </a:r>
          </a:p>
          <a:p>
            <a:pPr lvl="1">
              <a:buNone/>
            </a:pPr>
            <a:endParaRPr lang="de-DE" dirty="0" smtClean="0"/>
          </a:p>
          <a:p>
            <a:pPr lvl="1">
              <a:buNone/>
            </a:pPr>
            <a:r>
              <a:rPr lang="en-GB" dirty="0" smtClean="0"/>
              <a:t>(e) </a:t>
            </a:r>
            <a:r>
              <a:rPr lang="en-GB" b="1" dirty="0" smtClean="0"/>
              <a:t>collective bargaining </a:t>
            </a:r>
            <a:r>
              <a:rPr lang="en-GB" dirty="0" smtClean="0"/>
              <a:t>coverage</a:t>
            </a:r>
            <a:endParaRPr lang="de-DE" dirty="0" smtClean="0"/>
          </a:p>
          <a:p>
            <a:pPr lvl="1">
              <a:buNone/>
            </a:pPr>
            <a:r>
              <a:rPr lang="en-GB" dirty="0" smtClean="0"/>
              <a:t>(f) centralization of collective bargaining</a:t>
            </a:r>
          </a:p>
          <a:p>
            <a:pPr lvl="1">
              <a:buNone/>
            </a:pPr>
            <a:endParaRPr lang="de-DE" dirty="0" smtClean="0"/>
          </a:p>
          <a:p>
            <a:pPr lvl="1">
              <a:buNone/>
            </a:pPr>
            <a:r>
              <a:rPr lang="en-GB" dirty="0" smtClean="0"/>
              <a:t>(g) involvement of social partners in </a:t>
            </a:r>
            <a:r>
              <a:rPr lang="en-GB" b="1" dirty="0" smtClean="0"/>
              <a:t>socio economic policy making</a:t>
            </a:r>
            <a:endParaRPr lang="de-DE" b="1" dirty="0" smtClean="0"/>
          </a:p>
          <a:p>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dirty="0" smtClean="0"/>
              <a:t>Conclusions</a:t>
            </a:r>
            <a:endParaRPr lang="es-ES" dirty="0"/>
          </a:p>
        </p:txBody>
      </p:sp>
      <p:sp>
        <p:nvSpPr>
          <p:cNvPr id="3" name="Inhaltsplatzhalter 2"/>
          <p:cNvSpPr>
            <a:spLocks noGrp="1"/>
          </p:cNvSpPr>
          <p:nvPr>
            <p:ph idx="1"/>
          </p:nvPr>
        </p:nvSpPr>
        <p:spPr/>
        <p:txBody>
          <a:bodyPr/>
          <a:lstStyle/>
          <a:p>
            <a:r>
              <a:rPr lang="es-ES" dirty="0" smtClean="0"/>
              <a:t>“(T)he most influential element in the promotion of restructuring and modernisation is the concentrated ownership of a strategic foreign investor” (158)</a:t>
            </a:r>
          </a:p>
          <a:p>
            <a:r>
              <a:rPr lang="es-ES" dirty="0" smtClean="0"/>
              <a:t>“</a:t>
            </a:r>
            <a:r>
              <a:rPr lang="es-ES" b="1" dirty="0" smtClean="0"/>
              <a:t>Unions</a:t>
            </a:r>
            <a:r>
              <a:rPr lang="es-ES" dirty="0" smtClean="0"/>
              <a:t>, tied as they are to negotiating the future of each individual plant, and fragmented as they are by the institutions and legacies of each plant and each country, will </a:t>
            </a:r>
            <a:r>
              <a:rPr lang="es-ES" b="1" dirty="0" smtClean="0"/>
              <a:t>need a new understanding of how to deal with global owners </a:t>
            </a:r>
            <a:r>
              <a:rPr lang="es-ES" dirty="0" smtClean="0"/>
              <a:t>for whom such ties and such legacies are irrelevant.” (161)</a:t>
            </a:r>
            <a:endParaRPr lang="es-ES"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40</a:t>
            </a:fld>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Programme Full Partners</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699793" y="3197326"/>
            <a:ext cx="1642588" cy="1154457"/>
          </a:xfrm>
        </p:spPr>
      </p:pic>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948264" y="4843570"/>
            <a:ext cx="1381125" cy="390525"/>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267744" y="4740382"/>
            <a:ext cx="1892300" cy="596900"/>
          </a:xfrm>
          <a:prstGeom prst="rect">
            <a:avLst/>
          </a:prstGeom>
        </p:spPr>
      </p:pic>
      <p:pic>
        <p:nvPicPr>
          <p:cNvPr id="7" name="Picture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342380" y="1609632"/>
            <a:ext cx="1381125" cy="1304925"/>
          </a:xfrm>
          <a:prstGeom prst="rect">
            <a:avLst/>
          </a:prstGeom>
        </p:spPr>
      </p:pic>
      <p:pic>
        <p:nvPicPr>
          <p:cNvPr id="8" name="Picture 7"/>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5076056" y="3322637"/>
            <a:ext cx="1381125" cy="809625"/>
          </a:xfrm>
          <a:prstGeom prst="rect">
            <a:avLst/>
          </a:prstGeom>
        </p:spPr>
      </p:pic>
      <p:pic>
        <p:nvPicPr>
          <p:cNvPr id="9" name="Picture 8"/>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7092280" y="3530723"/>
            <a:ext cx="1381125" cy="581025"/>
          </a:xfrm>
          <a:prstGeom prst="rect">
            <a:avLst/>
          </a:prstGeom>
        </p:spPr>
      </p:pic>
      <p:pic>
        <p:nvPicPr>
          <p:cNvPr id="11" name="Picture 10"/>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6732240" y="1809656"/>
            <a:ext cx="1381125" cy="904875"/>
          </a:xfrm>
          <a:prstGeom prst="rect">
            <a:avLst/>
          </a:prstGeom>
        </p:spPr>
      </p:pic>
      <p:pic>
        <p:nvPicPr>
          <p:cNvPr id="12" name="Picture 11"/>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683568" y="3127374"/>
            <a:ext cx="1381125" cy="1200150"/>
          </a:xfrm>
          <a:prstGeom prst="rect">
            <a:avLst/>
          </a:prstGeom>
        </p:spPr>
      </p:pic>
      <p:pic>
        <p:nvPicPr>
          <p:cNvPr id="13" name="Picture 12"/>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497061" y="4843570"/>
            <a:ext cx="1381125" cy="457200"/>
          </a:xfrm>
          <a:prstGeom prst="rect">
            <a:avLst/>
          </a:prstGeom>
        </p:spPr>
      </p:pic>
      <p:pic>
        <p:nvPicPr>
          <p:cNvPr id="15" name="Picture 14"/>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1187624" y="1716846"/>
            <a:ext cx="2278566" cy="681166"/>
          </a:xfrm>
          <a:prstGeom prst="rect">
            <a:avLst/>
          </a:prstGeom>
        </p:spPr>
      </p:pic>
      <p:pic>
        <p:nvPicPr>
          <p:cNvPr id="1026" name="Picture 2"/>
          <p:cNvPicPr>
            <a:picLocks noChangeAspect="1" noChangeArrowheads="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a:off x="5018301" y="4786687"/>
            <a:ext cx="1090825" cy="50429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4" name="Foliennummernplatzhalter 13"/>
          <p:cNvSpPr>
            <a:spLocks noGrp="1"/>
          </p:cNvSpPr>
          <p:nvPr>
            <p:ph type="sldNum" sz="quarter" idx="12"/>
          </p:nvPr>
        </p:nvSpPr>
        <p:spPr/>
        <p:txBody>
          <a:bodyPr/>
          <a:lstStyle/>
          <a:p>
            <a:fld id="{0CFEC368-1D7A-4F81-ABF6-AE0E36BAF64C}" type="slidenum">
              <a:rPr lang="en-US" smtClean="0"/>
              <a:pPr/>
              <a:t>41</a:t>
            </a:fld>
            <a:endParaRPr lang="en-US"/>
          </a:p>
        </p:txBody>
      </p:sp>
    </p:spTree>
    <p:extLst>
      <p:ext uri="{BB962C8B-B14F-4D97-AF65-F5344CB8AC3E}">
        <p14:creationId xmlns="" xmlns:p14="http://schemas.microsoft.com/office/powerpoint/2010/main" val="401390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1. </a:t>
            </a:r>
            <a:r>
              <a:rPr lang="de-DE" dirty="0" err="1" smtClean="0"/>
              <a:t>Comparative</a:t>
            </a:r>
            <a:r>
              <a:rPr lang="de-DE" dirty="0" smtClean="0"/>
              <a:t> Industrial Relations</a:t>
            </a:r>
            <a:endParaRPr lang="de-DE" dirty="0"/>
          </a:p>
        </p:txBody>
      </p:sp>
      <p:sp>
        <p:nvSpPr>
          <p:cNvPr id="3" name="Inhaltsplatzhalter 2"/>
          <p:cNvSpPr>
            <a:spLocks noGrp="1"/>
          </p:cNvSpPr>
          <p:nvPr>
            <p:ph idx="1"/>
          </p:nvPr>
        </p:nvSpPr>
        <p:spPr>
          <a:xfrm>
            <a:off x="467544" y="1412776"/>
            <a:ext cx="8229600" cy="4876800"/>
          </a:xfrm>
        </p:spPr>
        <p:txBody>
          <a:bodyPr>
            <a:normAutofit fontScale="62500" lnSpcReduction="20000"/>
          </a:bodyPr>
          <a:lstStyle/>
          <a:p>
            <a:pPr marL="457200" indent="-457200">
              <a:buNone/>
            </a:pPr>
            <a:r>
              <a:rPr lang="en-GB" sz="2600" b="1" dirty="0" smtClean="0"/>
              <a:t>Density of trade unions and employer´s associations</a:t>
            </a:r>
          </a:p>
          <a:p>
            <a:pPr marL="457200" indent="-457200">
              <a:buNone/>
            </a:pPr>
            <a:r>
              <a:rPr lang="en-US" sz="2600" dirty="0" smtClean="0"/>
              <a:t>“(W)e expect associational density of employers’ and employees’ associations to reflect their representativeness and therefore political legitimacy to adopt a regulatory role.”</a:t>
            </a:r>
          </a:p>
          <a:p>
            <a:pPr marL="457200" indent="-457200">
              <a:buNone/>
            </a:pPr>
            <a:endParaRPr lang="en-GB" sz="2600" dirty="0" smtClean="0"/>
          </a:p>
          <a:p>
            <a:pPr>
              <a:buNone/>
            </a:pPr>
            <a:r>
              <a:rPr lang="en-GB" sz="2600" b="1" dirty="0" smtClean="0"/>
              <a:t>Fragmentation of trade unions and employer´s associations</a:t>
            </a:r>
          </a:p>
          <a:p>
            <a:pPr>
              <a:buNone/>
            </a:pPr>
            <a:r>
              <a:rPr lang="en-GB" sz="2600" dirty="0" smtClean="0"/>
              <a:t>“</a:t>
            </a:r>
            <a:r>
              <a:rPr lang="en-US" sz="2600" dirty="0" smtClean="0"/>
              <a:t>(R)</a:t>
            </a:r>
            <a:r>
              <a:rPr lang="en-US" sz="2600" dirty="0" err="1" smtClean="0"/>
              <a:t>epresentative</a:t>
            </a:r>
            <a:r>
              <a:rPr lang="en-US" sz="2600" dirty="0" smtClean="0"/>
              <a:t> monopoly is crucial for the effectiveness of industrial relations systems: the more competing </a:t>
            </a:r>
            <a:r>
              <a:rPr lang="en-US" sz="2600" dirty="0" err="1" smtClean="0"/>
              <a:t>organisations</a:t>
            </a:r>
            <a:r>
              <a:rPr lang="en-US" sz="2600" dirty="0" smtClean="0"/>
              <a:t> there are, the more unstable the system will be.”</a:t>
            </a:r>
          </a:p>
          <a:p>
            <a:pPr>
              <a:buNone/>
            </a:pPr>
            <a:endParaRPr lang="en-GB" sz="2600" dirty="0" smtClean="0"/>
          </a:p>
          <a:p>
            <a:pPr>
              <a:buNone/>
            </a:pPr>
            <a:r>
              <a:rPr lang="en-GB" sz="2600" b="1" dirty="0" smtClean="0"/>
              <a:t>Collective bargaining coverage</a:t>
            </a:r>
          </a:p>
          <a:p>
            <a:r>
              <a:rPr lang="en-US" sz="2600" dirty="0" smtClean="0"/>
              <a:t>the share of employees covered by collective agreements </a:t>
            </a:r>
          </a:p>
          <a:p>
            <a:r>
              <a:rPr lang="en-US" sz="2600" dirty="0" smtClean="0"/>
              <a:t>affects directly any regulatory capacity </a:t>
            </a:r>
            <a:endParaRPr lang="de-DE" sz="2600" dirty="0" smtClean="0"/>
          </a:p>
          <a:p>
            <a:pPr>
              <a:buNone/>
            </a:pPr>
            <a:endParaRPr lang="en-GB" sz="2600" dirty="0" smtClean="0"/>
          </a:p>
          <a:p>
            <a:pPr>
              <a:buNone/>
            </a:pPr>
            <a:r>
              <a:rPr lang="en-GB" sz="2600" b="1" dirty="0" smtClean="0"/>
              <a:t>Centralization of collective bargaining</a:t>
            </a:r>
          </a:p>
          <a:p>
            <a:r>
              <a:rPr lang="en-US" sz="2600" dirty="0" smtClean="0"/>
              <a:t>importance of multi-employer bargaining at sector- and at national levels </a:t>
            </a:r>
          </a:p>
          <a:p>
            <a:r>
              <a:rPr lang="en-US" sz="2600" dirty="0" smtClean="0"/>
              <a:t>versus fragmented company bargaining</a:t>
            </a:r>
          </a:p>
          <a:p>
            <a:endParaRPr lang="de-DE" sz="2600" dirty="0" smtClean="0"/>
          </a:p>
          <a:p>
            <a:pPr>
              <a:buNone/>
            </a:pPr>
            <a:r>
              <a:rPr lang="en-GB" sz="2600" b="1" dirty="0" smtClean="0"/>
              <a:t>Involvement of social partners in socio economic policy making</a:t>
            </a:r>
          </a:p>
          <a:p>
            <a:r>
              <a:rPr lang="en-GB" sz="2600" dirty="0" smtClean="0"/>
              <a:t>Consultation of social partners by policy-makers</a:t>
            </a:r>
          </a:p>
          <a:p>
            <a:r>
              <a:rPr lang="en-GB" sz="2600" dirty="0" smtClean="0"/>
              <a:t>Existence of tripartite bodies of policy-making</a:t>
            </a:r>
            <a:endParaRPr lang="de-DE" sz="2600" dirty="0" smtClean="0"/>
          </a:p>
          <a:p>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1. </a:t>
            </a:r>
            <a:r>
              <a:rPr lang="de-DE" dirty="0" err="1" smtClean="0"/>
              <a:t>Comparative</a:t>
            </a:r>
            <a:r>
              <a:rPr lang="de-DE" dirty="0" smtClean="0"/>
              <a:t> Industrial Relations:</a:t>
            </a:r>
            <a:br>
              <a:rPr lang="de-DE" dirty="0" smtClean="0"/>
            </a:br>
            <a:r>
              <a:rPr lang="de-DE" dirty="0" smtClean="0"/>
              <a:t>Mapping </a:t>
            </a:r>
            <a:r>
              <a:rPr lang="de-DE" dirty="0" err="1" smtClean="0"/>
              <a:t>the</a:t>
            </a:r>
            <a:r>
              <a:rPr lang="de-DE" dirty="0" smtClean="0"/>
              <a:t> Seven </a:t>
            </a:r>
            <a:r>
              <a:rPr lang="de-DE" dirty="0" err="1" smtClean="0"/>
              <a:t>Dimensions</a:t>
            </a:r>
            <a:endParaRPr lang="de-DE" dirty="0"/>
          </a:p>
        </p:txBody>
      </p:sp>
      <p:sp>
        <p:nvSpPr>
          <p:cNvPr id="3" name="Inhaltsplatzhalter 2"/>
          <p:cNvSpPr>
            <a:spLocks noGrp="1"/>
          </p:cNvSpPr>
          <p:nvPr>
            <p:ph idx="1"/>
          </p:nvPr>
        </p:nvSpPr>
        <p:spPr/>
        <p:txBody>
          <a:bodyPr/>
          <a:lstStyle/>
          <a:p>
            <a:pPr>
              <a:buNone/>
            </a:pPr>
            <a:endParaRPr lang="de-DE" b="1" dirty="0" smtClean="0"/>
          </a:p>
          <a:p>
            <a:pPr>
              <a:buNone/>
            </a:pPr>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6</a:t>
            </a:fld>
            <a:endParaRPr lang="en-US"/>
          </a:p>
        </p:txBody>
      </p:sp>
      <p:graphicFrame>
        <p:nvGraphicFramePr>
          <p:cNvPr id="5" name="Diagramm 4"/>
          <p:cNvGraphicFramePr/>
          <p:nvPr/>
        </p:nvGraphicFramePr>
        <p:xfrm>
          <a:off x="1547664" y="1556792"/>
          <a:ext cx="648072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feld 7"/>
          <p:cNvSpPr txBox="1"/>
          <p:nvPr/>
        </p:nvSpPr>
        <p:spPr>
          <a:xfrm>
            <a:off x="2771800" y="5589240"/>
            <a:ext cx="3960440" cy="369332"/>
          </a:xfrm>
          <a:prstGeom prst="rect">
            <a:avLst/>
          </a:prstGeom>
          <a:noFill/>
          <a:ln w="28575">
            <a:solidFill>
              <a:schemeClr val="tx2"/>
            </a:solidFill>
          </a:ln>
        </p:spPr>
        <p:txBody>
          <a:bodyPr wrap="square" rtlCol="0">
            <a:spAutoFit/>
          </a:bodyPr>
          <a:lstStyle/>
          <a:p>
            <a:pPr lvl="0" algn="ctr"/>
            <a:r>
              <a:rPr lang="de-DE"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density</a:t>
            </a:r>
            <a:r>
              <a:rPr lang="de-D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 </a:t>
            </a:r>
            <a:r>
              <a:rPr lang="de-DE"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fragmentation</a:t>
            </a:r>
            <a:endParaRPr lang="de-D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2. National “models” of industrial relations</a:t>
            </a:r>
            <a:endParaRPr lang="en-GB" dirty="0"/>
          </a:p>
        </p:txBody>
      </p:sp>
      <p:sp>
        <p:nvSpPr>
          <p:cNvPr id="3" name="Content Placeholder 2"/>
          <p:cNvSpPr>
            <a:spLocks noGrp="1"/>
          </p:cNvSpPr>
          <p:nvPr>
            <p:ph idx="1"/>
          </p:nvPr>
        </p:nvSpPr>
        <p:spPr/>
        <p:txBody>
          <a:bodyPr>
            <a:normAutofit lnSpcReduction="10000"/>
          </a:bodyPr>
          <a:lstStyle/>
          <a:p>
            <a:r>
              <a:rPr lang="en-US" dirty="0" smtClean="0"/>
              <a:t>In its annual report on “Industrial Relations in Europe”, the European Commission reviews recent developments in industrial relations the 27 EU Member States as well as on a cross-country level </a:t>
            </a:r>
          </a:p>
          <a:p>
            <a:r>
              <a:rPr lang="en-US" dirty="0" smtClean="0"/>
              <a:t>According to the typology developed by the </a:t>
            </a:r>
            <a:r>
              <a:rPr lang="en-US" dirty="0" err="1" smtClean="0"/>
              <a:t>Visser</a:t>
            </a:r>
            <a:r>
              <a:rPr lang="en-US" dirty="0" smtClean="0"/>
              <a:t> (2008), member states can be grouped into different categories depending on their national systems of industrial relations</a:t>
            </a:r>
          </a:p>
          <a:p>
            <a:r>
              <a:rPr lang="en-US" dirty="0" smtClean="0"/>
              <a:t>The five categories are ‘</a:t>
            </a:r>
            <a:r>
              <a:rPr lang="en-US" dirty="0" err="1" smtClean="0"/>
              <a:t>organised</a:t>
            </a:r>
            <a:r>
              <a:rPr lang="en-US" dirty="0" smtClean="0"/>
              <a:t> corporatism’, ‘social partnership’, ‘state-</a:t>
            </a:r>
            <a:r>
              <a:rPr lang="en-US" dirty="0" err="1" smtClean="0"/>
              <a:t>centred</a:t>
            </a:r>
            <a:r>
              <a:rPr lang="en-US" dirty="0" smtClean="0"/>
              <a:t>’, ‘liberal’ and ‘mixed’</a:t>
            </a:r>
          </a:p>
          <a:p>
            <a:r>
              <a:rPr lang="en-US" dirty="0" smtClean="0"/>
              <a:t>Indicators: </a:t>
            </a:r>
            <a:r>
              <a:rPr lang="en-US" dirty="0" err="1" smtClean="0"/>
              <a:t>organisational</a:t>
            </a:r>
            <a:r>
              <a:rPr lang="en-US" dirty="0" smtClean="0"/>
              <a:t> density, collective bargaining coverage, interaction of social partners with the state, fragmentation of social partner system</a:t>
            </a:r>
          </a:p>
          <a:p>
            <a:pPr>
              <a:buNone/>
            </a:pPr>
            <a:r>
              <a:rPr lang="en-US" dirty="0" smtClean="0"/>
              <a:t>	(EC 2013: 46-48).</a:t>
            </a:r>
            <a:endParaRPr lang="de-DE" dirty="0" smtClean="0"/>
          </a:p>
          <a:p>
            <a:endParaRPr lang="en-GB"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7</a:t>
            </a:fld>
            <a:endParaRPr lang="en-US"/>
          </a:p>
        </p:txBody>
      </p:sp>
    </p:spTree>
    <p:extLst>
      <p:ext uri="{BB962C8B-B14F-4D97-AF65-F5344CB8AC3E}">
        <p14:creationId xmlns="" xmlns:p14="http://schemas.microsoft.com/office/powerpoint/2010/main" val="2086703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GB" dirty="0" smtClean="0"/>
              <a:t>2. National “models” of industrial relations</a:t>
            </a:r>
            <a:endParaRPr lang="es-ES" dirty="0"/>
          </a:p>
        </p:txBody>
      </p:sp>
      <p:graphicFrame>
        <p:nvGraphicFramePr>
          <p:cNvPr id="5" name="Inhaltsplatzhalter 4"/>
          <p:cNvGraphicFramePr>
            <a:graphicFrameLocks noGrp="1"/>
          </p:cNvGraphicFramePr>
          <p:nvPr>
            <p:ph idx="1"/>
          </p:nvPr>
        </p:nvGraphicFramePr>
        <p:xfrm>
          <a:off x="467544" y="1484784"/>
          <a:ext cx="8229600" cy="4617720"/>
        </p:xfrm>
        <a:graphic>
          <a:graphicData uri="http://schemas.openxmlformats.org/drawingml/2006/table">
            <a:tbl>
              <a:tblPr firstRow="1" bandRow="1">
                <a:tableStyleId>{5C22544A-7EE6-4342-B048-85BDC9FD1C3A}</a:tableStyleId>
              </a:tblPr>
              <a:tblGrid>
                <a:gridCol w="1656184"/>
                <a:gridCol w="1522512"/>
                <a:gridCol w="1440160"/>
                <a:gridCol w="1800200"/>
                <a:gridCol w="1810544"/>
              </a:tblGrid>
              <a:tr h="370840">
                <a:tc>
                  <a:txBody>
                    <a:bodyPr/>
                    <a:lstStyle/>
                    <a:p>
                      <a:r>
                        <a:rPr lang="es-ES" sz="1700" b="1" dirty="0" smtClean="0"/>
                        <a:t>Model</a:t>
                      </a:r>
                      <a:endParaRPr lang="es-ES" sz="1700" b="1" dirty="0"/>
                    </a:p>
                  </a:txBody>
                  <a:tcPr/>
                </a:tc>
                <a:tc>
                  <a:txBody>
                    <a:bodyPr/>
                    <a:lstStyle/>
                    <a:p>
                      <a:r>
                        <a:rPr lang="es-ES" sz="1700" dirty="0" smtClean="0"/>
                        <a:t>Organisatio-nal density</a:t>
                      </a:r>
                      <a:endParaRPr lang="es-ES" sz="1700" dirty="0"/>
                    </a:p>
                  </a:txBody>
                  <a:tcPr/>
                </a:tc>
                <a:tc>
                  <a:txBody>
                    <a:bodyPr/>
                    <a:lstStyle/>
                    <a:p>
                      <a:r>
                        <a:rPr lang="es-ES" sz="1700" dirty="0" smtClean="0"/>
                        <a:t>Collective bargaining</a:t>
                      </a:r>
                      <a:r>
                        <a:rPr lang="es-ES" sz="1700" baseline="0" dirty="0" smtClean="0"/>
                        <a:t> coverage</a:t>
                      </a:r>
                      <a:endParaRPr lang="es-ES" sz="1700" dirty="0"/>
                    </a:p>
                  </a:txBody>
                  <a:tcPr/>
                </a:tc>
                <a:tc>
                  <a:txBody>
                    <a:bodyPr/>
                    <a:lstStyle/>
                    <a:p>
                      <a:r>
                        <a:rPr lang="es-ES" sz="1700" dirty="0" smtClean="0"/>
                        <a:t>Interaction of social partners</a:t>
                      </a:r>
                      <a:r>
                        <a:rPr lang="es-ES" sz="1700" baseline="0" dirty="0" smtClean="0"/>
                        <a:t> with the state</a:t>
                      </a:r>
                      <a:endParaRPr lang="es-ES" sz="1700" dirty="0"/>
                    </a:p>
                  </a:txBody>
                  <a:tcPr/>
                </a:tc>
                <a:tc>
                  <a:txBody>
                    <a:bodyPr/>
                    <a:lstStyle/>
                    <a:p>
                      <a:r>
                        <a:rPr lang="es-ES" sz="1700" dirty="0" smtClean="0"/>
                        <a:t>Fragmentation</a:t>
                      </a:r>
                      <a:r>
                        <a:rPr lang="es-ES" sz="1700" baseline="0" dirty="0" smtClean="0"/>
                        <a:t> of social partner system</a:t>
                      </a:r>
                      <a:endParaRPr lang="es-ES" sz="1700" dirty="0"/>
                    </a:p>
                  </a:txBody>
                  <a:tcPr/>
                </a:tc>
              </a:tr>
              <a:tr h="370840">
                <a:tc>
                  <a:txBody>
                    <a:bodyPr/>
                    <a:lstStyle/>
                    <a:p>
                      <a:r>
                        <a:rPr lang="es-ES" b="1" dirty="0" smtClean="0"/>
                        <a:t>Organised Corporatism</a:t>
                      </a:r>
                    </a:p>
                    <a:p>
                      <a:endParaRPr lang="es-ES" b="1" dirty="0"/>
                    </a:p>
                  </a:txBody>
                  <a:tcPr/>
                </a:tc>
                <a:tc>
                  <a:txBody>
                    <a:bodyPr/>
                    <a:lstStyle/>
                    <a:p>
                      <a:r>
                        <a:rPr lang="es-ES" dirty="0" smtClean="0"/>
                        <a:t>high</a:t>
                      </a:r>
                      <a:endParaRPr lang="es-ES" dirty="0"/>
                    </a:p>
                  </a:txBody>
                  <a:tcPr/>
                </a:tc>
                <a:tc>
                  <a:txBody>
                    <a:bodyPr/>
                    <a:lstStyle/>
                    <a:p>
                      <a:r>
                        <a:rPr lang="es-ES" dirty="0" smtClean="0"/>
                        <a:t>high</a:t>
                      </a:r>
                      <a:endParaRPr lang="es-ES" dirty="0"/>
                    </a:p>
                  </a:txBody>
                  <a:tcPr/>
                </a:tc>
                <a:tc>
                  <a:txBody>
                    <a:bodyPr/>
                    <a:lstStyle/>
                    <a:p>
                      <a:r>
                        <a:rPr lang="es-ES" dirty="0" smtClean="0"/>
                        <a:t>high</a:t>
                      </a:r>
                      <a:endParaRPr lang="es-ES" dirty="0"/>
                    </a:p>
                  </a:txBody>
                  <a:tcPr/>
                </a:tc>
                <a:tc>
                  <a:txBody>
                    <a:bodyPr/>
                    <a:lstStyle/>
                    <a:p>
                      <a:r>
                        <a:rPr lang="es-ES" dirty="0" smtClean="0">
                          <a:solidFill>
                            <a:srgbClr val="F16325"/>
                          </a:solidFill>
                        </a:rPr>
                        <a:t>high</a:t>
                      </a:r>
                      <a:endParaRPr lang="es-ES" dirty="0">
                        <a:solidFill>
                          <a:srgbClr val="F16325"/>
                        </a:solidFill>
                      </a:endParaRPr>
                    </a:p>
                  </a:txBody>
                  <a:tcPr/>
                </a:tc>
              </a:tr>
              <a:tr h="370840">
                <a:tc>
                  <a:txBody>
                    <a:bodyPr/>
                    <a:lstStyle/>
                    <a:p>
                      <a:r>
                        <a:rPr lang="es-ES" b="1" dirty="0" smtClean="0"/>
                        <a:t>Social Partnership</a:t>
                      </a:r>
                    </a:p>
                    <a:p>
                      <a:endParaRPr lang="es-ES" b="1" dirty="0"/>
                    </a:p>
                  </a:txBody>
                  <a:tcPr/>
                </a:tc>
                <a:tc>
                  <a:txBody>
                    <a:bodyPr/>
                    <a:lstStyle/>
                    <a:p>
                      <a:r>
                        <a:rPr lang="es-ES" dirty="0" smtClean="0">
                          <a:solidFill>
                            <a:srgbClr val="F16325"/>
                          </a:solidFill>
                        </a:rPr>
                        <a:t>medium</a:t>
                      </a:r>
                      <a:endParaRPr lang="es-ES" dirty="0">
                        <a:solidFill>
                          <a:srgbClr val="F16325"/>
                        </a:solidFill>
                      </a:endParaRPr>
                    </a:p>
                  </a:txBody>
                  <a:tcPr/>
                </a:tc>
                <a:tc>
                  <a:txBody>
                    <a:bodyPr/>
                    <a:lstStyle/>
                    <a:p>
                      <a:r>
                        <a:rPr lang="es-ES" dirty="0" smtClean="0"/>
                        <a:t>high</a:t>
                      </a:r>
                      <a:endParaRPr lang="es-ES" dirty="0"/>
                    </a:p>
                  </a:txBody>
                  <a:tcPr/>
                </a:tc>
                <a:tc>
                  <a:txBody>
                    <a:bodyPr/>
                    <a:lstStyle/>
                    <a:p>
                      <a:r>
                        <a:rPr lang="es-ES" dirty="0" smtClean="0"/>
                        <a:t>high</a:t>
                      </a:r>
                      <a:endParaRPr lang="es-ES" dirty="0"/>
                    </a:p>
                  </a:txBody>
                  <a:tcPr/>
                </a:tc>
                <a:tc>
                  <a:txBody>
                    <a:bodyPr/>
                    <a:lstStyle/>
                    <a:p>
                      <a:r>
                        <a:rPr lang="es-ES" dirty="0" smtClean="0"/>
                        <a:t>high</a:t>
                      </a:r>
                      <a:endParaRPr lang="es-ES" dirty="0"/>
                    </a:p>
                  </a:txBody>
                  <a:tcPr/>
                </a:tc>
              </a:tr>
              <a:tr h="370840">
                <a:tc>
                  <a:txBody>
                    <a:bodyPr/>
                    <a:lstStyle/>
                    <a:p>
                      <a:r>
                        <a:rPr lang="es-ES" b="1" dirty="0" smtClean="0"/>
                        <a:t>State-centred</a:t>
                      </a:r>
                    </a:p>
                    <a:p>
                      <a:endParaRPr lang="es-ES" b="1" dirty="0"/>
                    </a:p>
                  </a:txBody>
                  <a:tcPr/>
                </a:tc>
                <a:tc>
                  <a:txBody>
                    <a:bodyPr/>
                    <a:lstStyle/>
                    <a:p>
                      <a:r>
                        <a:rPr lang="es-ES" dirty="0" smtClean="0"/>
                        <a:t>high</a:t>
                      </a:r>
                      <a:endParaRPr lang="es-ES" dirty="0"/>
                    </a:p>
                  </a:txBody>
                  <a:tcPr/>
                </a:tc>
                <a:tc>
                  <a:txBody>
                    <a:bodyPr/>
                    <a:lstStyle/>
                    <a:p>
                      <a:r>
                        <a:rPr lang="es-ES" dirty="0" smtClean="0"/>
                        <a:t>high</a:t>
                      </a:r>
                      <a:endParaRPr lang="es-ES" dirty="0"/>
                    </a:p>
                  </a:txBody>
                  <a:tcPr/>
                </a:tc>
                <a:tc>
                  <a:txBody>
                    <a:bodyPr/>
                    <a:lstStyle/>
                    <a:p>
                      <a:r>
                        <a:rPr lang="es-ES" dirty="0" smtClean="0">
                          <a:solidFill>
                            <a:srgbClr val="F16325"/>
                          </a:solidFill>
                        </a:rPr>
                        <a:t>low</a:t>
                      </a:r>
                      <a:endParaRPr lang="es-ES" dirty="0">
                        <a:solidFill>
                          <a:srgbClr val="F16325"/>
                        </a:solidFill>
                      </a:endParaRPr>
                    </a:p>
                  </a:txBody>
                  <a:tcPr/>
                </a:tc>
                <a:tc>
                  <a:txBody>
                    <a:bodyPr/>
                    <a:lstStyle/>
                    <a:p>
                      <a:r>
                        <a:rPr lang="es-ES" dirty="0" smtClean="0"/>
                        <a:t>high</a:t>
                      </a:r>
                      <a:endParaRPr lang="es-ES" dirty="0"/>
                    </a:p>
                  </a:txBody>
                  <a:tcPr/>
                </a:tc>
              </a:tr>
              <a:tr h="370840">
                <a:tc>
                  <a:txBody>
                    <a:bodyPr/>
                    <a:lstStyle/>
                    <a:p>
                      <a:r>
                        <a:rPr lang="es-ES" b="1" dirty="0" smtClean="0"/>
                        <a:t>Liberal</a:t>
                      </a:r>
                    </a:p>
                    <a:p>
                      <a:endParaRPr lang="es-ES" b="1" dirty="0"/>
                    </a:p>
                  </a:txBody>
                  <a:tcPr/>
                </a:tc>
                <a:tc>
                  <a:txBody>
                    <a:bodyPr/>
                    <a:lstStyle/>
                    <a:p>
                      <a:r>
                        <a:rPr lang="es-ES" dirty="0" smtClean="0">
                          <a:solidFill>
                            <a:schemeClr val="tx1"/>
                          </a:solidFill>
                        </a:rPr>
                        <a:t>average</a:t>
                      </a:r>
                      <a:endParaRPr lang="es-ES" dirty="0">
                        <a:solidFill>
                          <a:schemeClr val="tx1"/>
                        </a:solidFill>
                      </a:endParaRPr>
                    </a:p>
                  </a:txBody>
                  <a:tcPr/>
                </a:tc>
                <a:tc>
                  <a:txBody>
                    <a:bodyPr/>
                    <a:lstStyle/>
                    <a:p>
                      <a:r>
                        <a:rPr lang="es-ES" dirty="0" smtClean="0"/>
                        <a:t>high</a:t>
                      </a:r>
                      <a:endParaRPr lang="es-ES" dirty="0"/>
                    </a:p>
                  </a:txBody>
                  <a:tcPr/>
                </a:tc>
                <a:tc>
                  <a:txBody>
                    <a:bodyPr/>
                    <a:lstStyle/>
                    <a:p>
                      <a:r>
                        <a:rPr lang="es-ES" dirty="0" smtClean="0">
                          <a:solidFill>
                            <a:srgbClr val="F16325"/>
                          </a:solidFill>
                        </a:rPr>
                        <a:t>almost none</a:t>
                      </a:r>
                      <a:endParaRPr lang="es-ES" dirty="0">
                        <a:solidFill>
                          <a:srgbClr val="F16325"/>
                        </a:solidFill>
                      </a:endParaRPr>
                    </a:p>
                  </a:txBody>
                  <a:tcPr/>
                </a:tc>
                <a:tc>
                  <a:txBody>
                    <a:bodyPr/>
                    <a:lstStyle/>
                    <a:p>
                      <a:r>
                        <a:rPr lang="es-ES" dirty="0" smtClean="0"/>
                        <a:t>low</a:t>
                      </a:r>
                      <a:endParaRPr lang="es-ES" dirty="0"/>
                    </a:p>
                  </a:txBody>
                  <a:tcPr/>
                </a:tc>
              </a:tr>
              <a:tr h="370840">
                <a:tc>
                  <a:txBody>
                    <a:bodyPr/>
                    <a:lstStyle/>
                    <a:p>
                      <a:r>
                        <a:rPr lang="es-ES" b="1" dirty="0" smtClean="0"/>
                        <a:t>Mixed</a:t>
                      </a:r>
                    </a:p>
                    <a:p>
                      <a:endParaRPr lang="es-ES" b="1" dirty="0"/>
                    </a:p>
                  </a:txBody>
                  <a:tcPr/>
                </a:tc>
                <a:tc>
                  <a:txBody>
                    <a:bodyPr/>
                    <a:lstStyle/>
                    <a:p>
                      <a:r>
                        <a:rPr lang="es-ES" dirty="0" smtClean="0"/>
                        <a:t>low</a:t>
                      </a:r>
                      <a:endParaRPr lang="es-ES" dirty="0"/>
                    </a:p>
                  </a:txBody>
                  <a:tcPr/>
                </a:tc>
                <a:tc>
                  <a:txBody>
                    <a:bodyPr/>
                    <a:lstStyle/>
                    <a:p>
                      <a:r>
                        <a:rPr lang="es-ES" dirty="0" smtClean="0"/>
                        <a:t>low</a:t>
                      </a:r>
                      <a:endParaRPr lang="es-ES" dirty="0"/>
                    </a:p>
                  </a:txBody>
                  <a:tcPr/>
                </a:tc>
                <a:tc>
                  <a:txBody>
                    <a:bodyPr/>
                    <a:lstStyle/>
                    <a:p>
                      <a:r>
                        <a:rPr lang="es-ES" dirty="0" smtClean="0">
                          <a:solidFill>
                            <a:schemeClr val="tx1"/>
                          </a:solidFill>
                        </a:rPr>
                        <a:t>none</a:t>
                      </a:r>
                      <a:endParaRPr lang="es-ES" dirty="0">
                        <a:solidFill>
                          <a:schemeClr val="tx1"/>
                        </a:solidFill>
                      </a:endParaRPr>
                    </a:p>
                  </a:txBody>
                  <a:tcPr/>
                </a:tc>
                <a:tc>
                  <a:txBody>
                    <a:bodyPr/>
                    <a:lstStyle/>
                    <a:p>
                      <a:r>
                        <a:rPr lang="es-ES" dirty="0" smtClean="0">
                          <a:solidFill>
                            <a:srgbClr val="F16325"/>
                          </a:solidFill>
                        </a:rPr>
                        <a:t>very few actors</a:t>
                      </a:r>
                      <a:endParaRPr lang="es-ES" dirty="0">
                        <a:solidFill>
                          <a:srgbClr val="F16325"/>
                        </a:solidFill>
                      </a:endParaRPr>
                    </a:p>
                  </a:txBody>
                  <a:tcPr/>
                </a:tc>
              </a:tr>
            </a:tbl>
          </a:graphicData>
        </a:graphic>
      </p:graphicFrame>
      <p:sp>
        <p:nvSpPr>
          <p:cNvPr id="4" name="Foliennummernplatzhalter 3"/>
          <p:cNvSpPr>
            <a:spLocks noGrp="1"/>
          </p:cNvSpPr>
          <p:nvPr>
            <p:ph type="sldNum" sz="quarter" idx="12"/>
          </p:nvPr>
        </p:nvSpPr>
        <p:spPr/>
        <p:txBody>
          <a:bodyPr/>
          <a:lstStyle/>
          <a:p>
            <a:fld id="{0CFEC368-1D7A-4F81-ABF6-AE0E36BAF64C}" type="slidenum">
              <a:rPr lang="en-US" smtClean="0"/>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GB" dirty="0" smtClean="0"/>
              <a:t>2. National “models” of industrial relations</a:t>
            </a:r>
            <a:endParaRPr lang="de-DE" dirty="0"/>
          </a:p>
        </p:txBody>
      </p:sp>
      <p:sp>
        <p:nvSpPr>
          <p:cNvPr id="3" name="Inhaltsplatzhalter 2"/>
          <p:cNvSpPr>
            <a:spLocks noGrp="1"/>
          </p:cNvSpPr>
          <p:nvPr>
            <p:ph idx="1"/>
          </p:nvPr>
        </p:nvSpPr>
        <p:spPr/>
        <p:txBody>
          <a:bodyPr>
            <a:normAutofit/>
          </a:bodyPr>
          <a:lstStyle/>
          <a:p>
            <a:r>
              <a:rPr lang="en-US" sz="2200" dirty="0" smtClean="0"/>
              <a:t>The Commission defines most Southern and Western European countries as having either a ‘state-</a:t>
            </a:r>
            <a:r>
              <a:rPr lang="en-US" sz="2200" dirty="0" err="1" smtClean="0"/>
              <a:t>centred</a:t>
            </a:r>
            <a:r>
              <a:rPr lang="en-US" sz="2200" dirty="0" smtClean="0"/>
              <a:t>’ industrial relations system or one of ‘social partnership’, while Nordic stated show a model of ‘</a:t>
            </a:r>
            <a:r>
              <a:rPr lang="en-US" sz="2200" dirty="0" err="1" smtClean="0"/>
              <a:t>organised</a:t>
            </a:r>
            <a:r>
              <a:rPr lang="en-US" sz="2200" dirty="0" smtClean="0"/>
              <a:t> corporatism’ and most Central and Eastern European countries display a ‘mixed’ type of industrial relations</a:t>
            </a:r>
          </a:p>
          <a:p>
            <a:pPr lvl="1"/>
            <a:r>
              <a:rPr lang="en-US" dirty="0" smtClean="0"/>
              <a:t>‘</a:t>
            </a:r>
            <a:r>
              <a:rPr lang="en-US" dirty="0" err="1" smtClean="0"/>
              <a:t>organised</a:t>
            </a:r>
            <a:r>
              <a:rPr lang="en-US" dirty="0" smtClean="0"/>
              <a:t> corporatism’: Sweden, Finland</a:t>
            </a:r>
          </a:p>
          <a:p>
            <a:pPr lvl="1"/>
            <a:r>
              <a:rPr lang="en-US" dirty="0" smtClean="0"/>
              <a:t>‘social partnership’: Germany, Belgium</a:t>
            </a:r>
          </a:p>
          <a:p>
            <a:pPr lvl="1"/>
            <a:r>
              <a:rPr lang="en-US" dirty="0" smtClean="0"/>
              <a:t>‘state-</a:t>
            </a:r>
            <a:r>
              <a:rPr lang="en-US" dirty="0" err="1" smtClean="0"/>
              <a:t>centred</a:t>
            </a:r>
            <a:r>
              <a:rPr lang="en-US" dirty="0" smtClean="0"/>
              <a:t>’: Spain, France</a:t>
            </a:r>
          </a:p>
          <a:p>
            <a:pPr lvl="1"/>
            <a:r>
              <a:rPr lang="en-US" dirty="0" smtClean="0"/>
              <a:t>‘liberal’: Ireland, UK</a:t>
            </a:r>
          </a:p>
          <a:p>
            <a:pPr lvl="1"/>
            <a:r>
              <a:rPr lang="en-US" dirty="0" smtClean="0"/>
              <a:t>‘mixed: Hungary, Poland</a:t>
            </a:r>
          </a:p>
          <a:p>
            <a:endParaRPr lang="de-DE" dirty="0"/>
          </a:p>
        </p:txBody>
      </p:sp>
      <p:sp>
        <p:nvSpPr>
          <p:cNvPr id="4" name="Foliennummernplatzhalter 3"/>
          <p:cNvSpPr>
            <a:spLocks noGrp="1"/>
          </p:cNvSpPr>
          <p:nvPr>
            <p:ph type="sldNum" sz="quarter" idx="12"/>
          </p:nvPr>
        </p:nvSpPr>
        <p:spPr/>
        <p:txBody>
          <a:bodyPr/>
          <a:lstStyle/>
          <a:p>
            <a:fld id="{0CFEC368-1D7A-4F81-ABF6-AE0E36BAF64C}" type="slidenum">
              <a:rPr lang="en-US" smtClean="0"/>
              <a:pPr/>
              <a:t>9</a:t>
            </a:fld>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0</TotalTime>
  <Words>2990</Words>
  <Application>Microsoft Office PowerPoint</Application>
  <PresentationFormat>Bildschirmpräsentation (4:3)</PresentationFormat>
  <Paragraphs>340</Paragraphs>
  <Slides>41</Slides>
  <Notes>4</Notes>
  <HiddenSlides>0</HiddenSlides>
  <MMClips>0</MMClips>
  <ScaleCrop>false</ScaleCrop>
  <HeadingPairs>
    <vt:vector size="4" baseType="variant">
      <vt:variant>
        <vt:lpstr>Design</vt:lpstr>
      </vt:variant>
      <vt:variant>
        <vt:i4>1</vt:i4>
      </vt:variant>
      <vt:variant>
        <vt:lpstr>Folientitel</vt:lpstr>
      </vt:variant>
      <vt:variant>
        <vt:i4>41</vt:i4>
      </vt:variant>
    </vt:vector>
  </HeadingPairs>
  <TitlesOfParts>
    <vt:vector size="42" baseType="lpstr">
      <vt:lpstr>Clarity</vt:lpstr>
      <vt:lpstr>‘Industrial Relations in the European Union’</vt:lpstr>
      <vt:lpstr>Sectors of countries? Typologies and levels of analysis in comparative industrial relations </vt:lpstr>
      <vt:lpstr>Content</vt:lpstr>
      <vt:lpstr>1. Comparative Industrial Relations: seven main indicators for comaprison</vt:lpstr>
      <vt:lpstr>1. Comparative Industrial Relations</vt:lpstr>
      <vt:lpstr>1. Comparative Industrial Relations: Mapping the Seven Dimensions</vt:lpstr>
      <vt:lpstr>2. National “models” of industrial relations</vt:lpstr>
      <vt:lpstr>2. National “models” of industrial relations</vt:lpstr>
      <vt:lpstr>2. National “models” of industrial relations</vt:lpstr>
      <vt:lpstr>3. Sector level employment relations</vt:lpstr>
      <vt:lpstr>3. Sector level employment relations</vt:lpstr>
      <vt:lpstr>3. Sector level employment relations</vt:lpstr>
      <vt:lpstr>3. Sector level employment relations</vt:lpstr>
      <vt:lpstr>4. Conclusion</vt:lpstr>
      <vt:lpstr>Programme Full Partners</vt:lpstr>
      <vt:lpstr>Additional slides </vt:lpstr>
      <vt:lpstr>Example: National IR systems versus Public Sector IR systems</vt:lpstr>
      <vt:lpstr>Folie 18</vt:lpstr>
      <vt:lpstr>Folie 19</vt:lpstr>
      <vt:lpstr>Industrial Relations  in Germany</vt:lpstr>
      <vt:lpstr>Content</vt:lpstr>
      <vt:lpstr>Comparative Industrial Relations: Mapping the Seven Dimensions</vt:lpstr>
      <vt:lpstr>Actors I: Trade Unions</vt:lpstr>
      <vt:lpstr>Actors II: Employer´s Associations</vt:lpstr>
      <vt:lpstr>Actors II: Employer´s Associations</vt:lpstr>
      <vt:lpstr>Collective Bargaining in Germany</vt:lpstr>
      <vt:lpstr>Collective Bargaining in Germany: MNCs</vt:lpstr>
      <vt:lpstr>Involvement of social partner in policy making</vt:lpstr>
      <vt:lpstr>Conclusion</vt:lpstr>
      <vt:lpstr>Programme Full Partners</vt:lpstr>
      <vt:lpstr>Literature Review</vt:lpstr>
      <vt:lpstr>Collective Bargaining in Western Europe_ from multi-employer to corporate level</vt:lpstr>
      <vt:lpstr>Pressures for change</vt:lpstr>
      <vt:lpstr>Future prospects for private sector industrial relations in Western Europe</vt:lpstr>
      <vt:lpstr>Literature Review</vt:lpstr>
      <vt:lpstr>The end of the Soviet Union and the entrance of MNCs in Poland</vt:lpstr>
      <vt:lpstr>Case Study of Nowa Huta Steel Factory: from Huta Lenina to Mittal Steel Poland</vt:lpstr>
      <vt:lpstr>Case Study of Nowa Huta Steel Factory: from Huta Lenina to Mittal Steel Poland</vt:lpstr>
      <vt:lpstr>Workers facing tripple challenge:  EU, MNC , capitalist transformation</vt:lpstr>
      <vt:lpstr>Conclusions</vt:lpstr>
      <vt:lpstr>Programme Full Partners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Claire Scott</dc:creator>
  <cp:lastModifiedBy>Orlin</cp:lastModifiedBy>
  <cp:revision>36</cp:revision>
  <dcterms:created xsi:type="dcterms:W3CDTF">2013-04-30T14:07:17Z</dcterms:created>
  <dcterms:modified xsi:type="dcterms:W3CDTF">2014-02-04T12:36:40Z</dcterms:modified>
</cp:coreProperties>
</file>